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1"/>
    <p:sldMasterId id="2147483699" r:id="rId2"/>
  </p:sldMasterIdLst>
  <p:notesMasterIdLst>
    <p:notesMasterId r:id="rId34"/>
  </p:notesMasterIdLst>
  <p:sldIdLst>
    <p:sldId id="398" r:id="rId3"/>
    <p:sldId id="399" r:id="rId4"/>
    <p:sldId id="924" r:id="rId5"/>
    <p:sldId id="2997" r:id="rId6"/>
    <p:sldId id="2998" r:id="rId7"/>
    <p:sldId id="2999" r:id="rId8"/>
    <p:sldId id="3000" r:id="rId9"/>
    <p:sldId id="932" r:id="rId10"/>
    <p:sldId id="931" r:id="rId11"/>
    <p:sldId id="3002" r:id="rId12"/>
    <p:sldId id="925" r:id="rId13"/>
    <p:sldId id="927" r:id="rId14"/>
    <p:sldId id="928" r:id="rId15"/>
    <p:sldId id="929" r:id="rId16"/>
    <p:sldId id="930" r:id="rId17"/>
    <p:sldId id="933" r:id="rId18"/>
    <p:sldId id="934" r:id="rId19"/>
    <p:sldId id="935" r:id="rId20"/>
    <p:sldId id="936" r:id="rId21"/>
    <p:sldId id="937" r:id="rId22"/>
    <p:sldId id="938" r:id="rId23"/>
    <p:sldId id="939" r:id="rId24"/>
    <p:sldId id="942" r:id="rId25"/>
    <p:sldId id="3001" r:id="rId26"/>
    <p:sldId id="943" r:id="rId27"/>
    <p:sldId id="944" r:id="rId28"/>
    <p:sldId id="945" r:id="rId29"/>
    <p:sldId id="946" r:id="rId30"/>
    <p:sldId id="947" r:id="rId31"/>
    <p:sldId id="2992" r:id="rId32"/>
    <p:sldId id="822" r:id="rId3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45B"/>
    <a:srgbClr val="ED7D31"/>
    <a:srgbClr val="4472C4"/>
    <a:srgbClr val="ED265B"/>
    <a:srgbClr val="FFFF00"/>
    <a:srgbClr val="FF00FF"/>
    <a:srgbClr val="00FFFF"/>
    <a:srgbClr val="0000F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Estilo Escuro 1 - Ênfas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149" autoAdjust="0"/>
  </p:normalViewPr>
  <p:slideViewPr>
    <p:cSldViewPr>
      <p:cViewPr varScale="1">
        <p:scale>
          <a:sx n="93" d="100"/>
          <a:sy n="93" d="100"/>
        </p:scale>
        <p:origin x="26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A5E1ED-E65E-440E-8A4B-5F5DC973F797}" type="datetimeFigureOut">
              <a:rPr lang="pt-BR" smtClean="0"/>
              <a:pPr/>
              <a:t>27/06/2023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942CD-4DA8-49D4-9C3A-BA5FFA832728}" type="slidenum">
              <a:rPr lang="pt-BR" smtClean="0"/>
              <a:pPr/>
              <a:t>‹nº›</a:t>
            </a:fld>
            <a:endParaRPr lang="pt-BR"/>
          </a:p>
        </p:txBody>
      </p:sp>
    </p:spTree>
    <p:extLst>
      <p:ext uri="{BB962C8B-B14F-4D97-AF65-F5344CB8AC3E}">
        <p14:creationId xmlns:p14="http://schemas.microsoft.com/office/powerpoint/2010/main" val="401401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Gente, hoje a aula é corrida porque vamos fazer uma introdução a visão computacional e passar para vocês algumas técnicas de processamento de imagens e entender como elas se aplicam no processo de detecção de objetos em imagens.</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a:t>
            </a:fld>
            <a:endParaRPr lang="pt-BR"/>
          </a:p>
        </p:txBody>
      </p:sp>
    </p:spTree>
    <p:extLst>
      <p:ext uri="{BB962C8B-B14F-4D97-AF65-F5344CB8AC3E}">
        <p14:creationId xmlns:p14="http://schemas.microsoft.com/office/powerpoint/2010/main" val="1064467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12</a:t>
            </a:fld>
            <a:endParaRPr lang="pt-BR"/>
          </a:p>
        </p:txBody>
      </p:sp>
    </p:spTree>
    <p:extLst>
      <p:ext uri="{BB962C8B-B14F-4D97-AF65-F5344CB8AC3E}">
        <p14:creationId xmlns:p14="http://schemas.microsoft.com/office/powerpoint/2010/main" val="3338329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13</a:t>
            </a:fld>
            <a:endParaRPr lang="pt-BR"/>
          </a:p>
        </p:txBody>
      </p:sp>
    </p:spTree>
    <p:extLst>
      <p:ext uri="{BB962C8B-B14F-4D97-AF65-F5344CB8AC3E}">
        <p14:creationId xmlns:p14="http://schemas.microsoft.com/office/powerpoint/2010/main" val="263821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14</a:t>
            </a:fld>
            <a:endParaRPr lang="pt-BR"/>
          </a:p>
        </p:txBody>
      </p:sp>
    </p:spTree>
    <p:extLst>
      <p:ext uri="{BB962C8B-B14F-4D97-AF65-F5344CB8AC3E}">
        <p14:creationId xmlns:p14="http://schemas.microsoft.com/office/powerpoint/2010/main" val="3242505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15</a:t>
            </a:fld>
            <a:endParaRPr lang="pt-BR"/>
          </a:p>
        </p:txBody>
      </p:sp>
    </p:spTree>
    <p:extLst>
      <p:ext uri="{BB962C8B-B14F-4D97-AF65-F5344CB8AC3E}">
        <p14:creationId xmlns:p14="http://schemas.microsoft.com/office/powerpoint/2010/main" val="1662635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16</a:t>
            </a:fld>
            <a:endParaRPr lang="pt-BR"/>
          </a:p>
        </p:txBody>
      </p:sp>
    </p:spTree>
    <p:extLst>
      <p:ext uri="{BB962C8B-B14F-4D97-AF65-F5344CB8AC3E}">
        <p14:creationId xmlns:p14="http://schemas.microsoft.com/office/powerpoint/2010/main" val="1757006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17</a:t>
            </a:fld>
            <a:endParaRPr lang="pt-BR"/>
          </a:p>
        </p:txBody>
      </p:sp>
    </p:spTree>
    <p:extLst>
      <p:ext uri="{BB962C8B-B14F-4D97-AF65-F5344CB8AC3E}">
        <p14:creationId xmlns:p14="http://schemas.microsoft.com/office/powerpoint/2010/main" val="361384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18</a:t>
            </a:fld>
            <a:endParaRPr lang="pt-BR"/>
          </a:p>
        </p:txBody>
      </p:sp>
    </p:spTree>
    <p:extLst>
      <p:ext uri="{BB962C8B-B14F-4D97-AF65-F5344CB8AC3E}">
        <p14:creationId xmlns:p14="http://schemas.microsoft.com/office/powerpoint/2010/main" val="1839773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19</a:t>
            </a:fld>
            <a:endParaRPr lang="pt-BR"/>
          </a:p>
        </p:txBody>
      </p:sp>
    </p:spTree>
    <p:extLst>
      <p:ext uri="{BB962C8B-B14F-4D97-AF65-F5344CB8AC3E}">
        <p14:creationId xmlns:p14="http://schemas.microsoft.com/office/powerpoint/2010/main" val="2285021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20</a:t>
            </a:fld>
            <a:endParaRPr lang="pt-BR"/>
          </a:p>
        </p:txBody>
      </p:sp>
    </p:spTree>
    <p:extLst>
      <p:ext uri="{BB962C8B-B14F-4D97-AF65-F5344CB8AC3E}">
        <p14:creationId xmlns:p14="http://schemas.microsoft.com/office/powerpoint/2010/main" val="2323281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21</a:t>
            </a:fld>
            <a:endParaRPr lang="pt-BR"/>
          </a:p>
        </p:txBody>
      </p:sp>
    </p:spTree>
    <p:extLst>
      <p:ext uri="{BB962C8B-B14F-4D97-AF65-F5344CB8AC3E}">
        <p14:creationId xmlns:p14="http://schemas.microsoft.com/office/powerpoint/2010/main" val="1446991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A visão computacional está relacionada com outras áreas de conhecimento, como inteligência artificial e processamento de imagens. A inteligência artificial é um conjunto de técnicas que permite que um sistema aprenda a partir de exemplos, a fim de realizar tarefas que antes só poderiam ser realizadas por humanos. A visão computacional utiliza técnicas de inteligência artificial para reconhecer padrões e identificar objetos em imagens e vídeos.</a:t>
            </a:r>
          </a:p>
          <a:p>
            <a:pPr algn="l"/>
            <a:endParaRPr lang="pt-BR" b="0" i="0" dirty="0">
              <a:solidFill>
                <a:srgbClr val="D1D5DB"/>
              </a:solidFill>
              <a:effectLst/>
              <a:latin typeface="Söhne"/>
            </a:endParaRPr>
          </a:p>
          <a:p>
            <a:pPr algn="l"/>
            <a:r>
              <a:rPr lang="pt-BR" b="0" i="0" dirty="0">
                <a:solidFill>
                  <a:srgbClr val="D1D5DB"/>
                </a:solidFill>
                <a:effectLst/>
                <a:latin typeface="Söhne"/>
              </a:rPr>
              <a:t>O processamento de imagens é outra área relacionada com a visão computacional. Ele é responsável por desenvolver algoritmos que permitem manipular imagens digitais, melhorando sua qualidade, detectando padrões ou informações relevantes e realizando outras tarefas para aprimorar as informações contidas nas imagens.</a:t>
            </a:r>
          </a:p>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4</a:t>
            </a:fld>
            <a:endParaRPr lang="pt-BR"/>
          </a:p>
        </p:txBody>
      </p:sp>
    </p:spTree>
    <p:extLst>
      <p:ext uri="{BB962C8B-B14F-4D97-AF65-F5344CB8AC3E}">
        <p14:creationId xmlns:p14="http://schemas.microsoft.com/office/powerpoint/2010/main" val="4052435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22</a:t>
            </a:fld>
            <a:endParaRPr lang="pt-BR"/>
          </a:p>
        </p:txBody>
      </p:sp>
    </p:spTree>
    <p:extLst>
      <p:ext uri="{BB962C8B-B14F-4D97-AF65-F5344CB8AC3E}">
        <p14:creationId xmlns:p14="http://schemas.microsoft.com/office/powerpoint/2010/main" val="2567627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23</a:t>
            </a:fld>
            <a:endParaRPr lang="pt-BR"/>
          </a:p>
        </p:txBody>
      </p:sp>
    </p:spTree>
    <p:extLst>
      <p:ext uri="{BB962C8B-B14F-4D97-AF65-F5344CB8AC3E}">
        <p14:creationId xmlns:p14="http://schemas.microsoft.com/office/powerpoint/2010/main" val="1391788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24</a:t>
            </a:fld>
            <a:endParaRPr lang="pt-BR"/>
          </a:p>
        </p:txBody>
      </p:sp>
    </p:spTree>
    <p:extLst>
      <p:ext uri="{BB962C8B-B14F-4D97-AF65-F5344CB8AC3E}">
        <p14:creationId xmlns:p14="http://schemas.microsoft.com/office/powerpoint/2010/main" val="113468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25</a:t>
            </a:fld>
            <a:endParaRPr lang="pt-BR"/>
          </a:p>
        </p:txBody>
      </p:sp>
    </p:spTree>
    <p:extLst>
      <p:ext uri="{BB962C8B-B14F-4D97-AF65-F5344CB8AC3E}">
        <p14:creationId xmlns:p14="http://schemas.microsoft.com/office/powerpoint/2010/main" val="454502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26</a:t>
            </a:fld>
            <a:endParaRPr lang="pt-BR"/>
          </a:p>
        </p:txBody>
      </p:sp>
    </p:spTree>
    <p:extLst>
      <p:ext uri="{BB962C8B-B14F-4D97-AF65-F5344CB8AC3E}">
        <p14:creationId xmlns:p14="http://schemas.microsoft.com/office/powerpoint/2010/main" val="311831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27</a:t>
            </a:fld>
            <a:endParaRPr lang="pt-BR"/>
          </a:p>
        </p:txBody>
      </p:sp>
    </p:spTree>
    <p:extLst>
      <p:ext uri="{BB962C8B-B14F-4D97-AF65-F5344CB8AC3E}">
        <p14:creationId xmlns:p14="http://schemas.microsoft.com/office/powerpoint/2010/main" val="2205109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28</a:t>
            </a:fld>
            <a:endParaRPr lang="pt-BR"/>
          </a:p>
        </p:txBody>
      </p:sp>
    </p:spTree>
    <p:extLst>
      <p:ext uri="{BB962C8B-B14F-4D97-AF65-F5344CB8AC3E}">
        <p14:creationId xmlns:p14="http://schemas.microsoft.com/office/powerpoint/2010/main" val="2094724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29</a:t>
            </a:fld>
            <a:endParaRPr lang="pt-BR"/>
          </a:p>
        </p:txBody>
      </p:sp>
    </p:spTree>
    <p:extLst>
      <p:ext uri="{BB962C8B-B14F-4D97-AF65-F5344CB8AC3E}">
        <p14:creationId xmlns:p14="http://schemas.microsoft.com/office/powerpoint/2010/main" val="1968429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Vamos voltar um pouco no tempo</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30</a:t>
            </a:fld>
            <a:endParaRPr lang="pt-BR"/>
          </a:p>
        </p:txBody>
      </p:sp>
    </p:spTree>
    <p:extLst>
      <p:ext uri="{BB962C8B-B14F-4D97-AF65-F5344CB8AC3E}">
        <p14:creationId xmlns:p14="http://schemas.microsoft.com/office/powerpoint/2010/main" val="87974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Visão computacional é uma área da ciência da computação que se preocupa em permitir que os computadores compreendam e interpretem informações contidas em imagens ou vídeos. Ela se baseia em técnicas matemáticas e algoritmos para processar e analisar essas informações visuais, permitindo que os computadores "vejam" e entendam as imagens de maneira semelhante à forma como os seres humanos as percebem.</a:t>
            </a:r>
          </a:p>
          <a:p>
            <a:pPr algn="l"/>
            <a:endParaRPr lang="pt-BR" b="0" i="0" dirty="0">
              <a:solidFill>
                <a:srgbClr val="D1D5DB"/>
              </a:solidFill>
              <a:effectLst/>
              <a:latin typeface="Söhne"/>
            </a:endParaRPr>
          </a:p>
          <a:p>
            <a:pPr algn="l"/>
            <a:r>
              <a:rPr lang="pt-BR" b="0" i="0" dirty="0">
                <a:solidFill>
                  <a:srgbClr val="D1D5DB"/>
                </a:solidFill>
                <a:effectLst/>
                <a:latin typeface="Söhne"/>
              </a:rPr>
              <a:t>A visão computacional se relaciona com outras áreas de conhecimento, como o processamento de imagens e a inteligência artificial. O processamento de imagens é uma área que se preocupa com a transformação de imagens digitais em informações úteis, utilizando técnicas como filtragem, segmentação e reconhecimento de padrões. A visão computacional utiliza muitas dessas técnicas em sua abordagem para interpretar e analisar imagens.</a:t>
            </a:r>
          </a:p>
          <a:p>
            <a:pPr algn="l"/>
            <a:endParaRPr lang="pt-BR" b="0" i="0" dirty="0">
              <a:solidFill>
                <a:srgbClr val="D1D5DB"/>
              </a:solidFill>
              <a:effectLst/>
              <a:latin typeface="Söhne"/>
            </a:endParaRPr>
          </a:p>
          <a:p>
            <a:pPr algn="l"/>
            <a:r>
              <a:rPr lang="pt-BR" b="0" i="0" dirty="0">
                <a:solidFill>
                  <a:srgbClr val="D1D5DB"/>
                </a:solidFill>
                <a:effectLst/>
                <a:latin typeface="Söhne"/>
              </a:rPr>
              <a:t>A inteligência artificial é uma área da ciência da computação que se preocupa com o desenvolvimento de sistemas inteligentes capazes de aprender e executar tarefas complexas. A visão computacional é uma das áreas da inteligência artificial que se preocupa especificamente com a interpretação de imagens e vídeos.</a:t>
            </a:r>
          </a:p>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5</a:t>
            </a:fld>
            <a:endParaRPr lang="pt-BR"/>
          </a:p>
        </p:txBody>
      </p:sp>
    </p:spTree>
    <p:extLst>
      <p:ext uri="{BB962C8B-B14F-4D97-AF65-F5344CB8AC3E}">
        <p14:creationId xmlns:p14="http://schemas.microsoft.com/office/powerpoint/2010/main" val="1840583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Visão computacional é uma área da ciência da computação que se preocupa em permitir que os computadores compreendam e interpretem informações contidas em imagens ou vídeos. Ela se baseia em técnicas matemáticas e algoritmos para processar e analisar essas informações visuais, permitindo que os computadores "vejam" e entendam as imagens de maneira semelhante à forma como os seres humanos as percebem.</a:t>
            </a:r>
          </a:p>
          <a:p>
            <a:pPr algn="l"/>
            <a:endParaRPr lang="pt-BR" b="0" i="0" dirty="0">
              <a:solidFill>
                <a:srgbClr val="D1D5DB"/>
              </a:solidFill>
              <a:effectLst/>
              <a:latin typeface="Söhne"/>
            </a:endParaRPr>
          </a:p>
          <a:p>
            <a:pPr algn="l"/>
            <a:r>
              <a:rPr lang="pt-BR" b="0" i="0" dirty="0">
                <a:solidFill>
                  <a:srgbClr val="D1D5DB"/>
                </a:solidFill>
                <a:effectLst/>
                <a:latin typeface="Söhne"/>
              </a:rPr>
              <a:t>A visão computacional se relaciona com outras áreas de conhecimento, como o processamento de imagens e a inteligência artificial. O processamento de imagens é uma área que se preocupa com a transformação de imagens digitais em informações úteis, utilizando técnicas como filtragem, segmentação e reconhecimento de padrões. A visão computacional utiliza muitas dessas técnicas em sua abordagem para interpretar e analisar imagens.</a:t>
            </a:r>
          </a:p>
          <a:p>
            <a:pPr algn="l"/>
            <a:endParaRPr lang="pt-BR" b="0" i="0" dirty="0">
              <a:solidFill>
                <a:srgbClr val="D1D5DB"/>
              </a:solidFill>
              <a:effectLst/>
              <a:latin typeface="Söhne"/>
            </a:endParaRPr>
          </a:p>
          <a:p>
            <a:pPr algn="l"/>
            <a:r>
              <a:rPr lang="pt-BR" b="0" i="0" dirty="0">
                <a:solidFill>
                  <a:srgbClr val="D1D5DB"/>
                </a:solidFill>
                <a:effectLst/>
                <a:latin typeface="Söhne"/>
              </a:rPr>
              <a:t>A inteligência artificial é uma área da ciência da computação que se preocupa com o desenvolvimento de sistemas inteligentes capazes de aprender e executar tarefas complexas. A visão computacional é uma das áreas da inteligência artificial que se preocupa especificamente com a interpretação de imagens e vídeos.</a:t>
            </a:r>
          </a:p>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6</a:t>
            </a:fld>
            <a:endParaRPr lang="pt-BR"/>
          </a:p>
        </p:txBody>
      </p:sp>
    </p:spTree>
    <p:extLst>
      <p:ext uri="{BB962C8B-B14F-4D97-AF65-F5344CB8AC3E}">
        <p14:creationId xmlns:p14="http://schemas.microsoft.com/office/powerpoint/2010/main" val="2352953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A visão computacional está relacionada com outras áreas de conhecimento, como inteligência artificial e processamento de imagens. A inteligência artificial é um conjunto de técnicas que permite que um sistema aprenda a partir de exemplos, a fim de realizar tarefas que antes só poderiam ser realizadas por humanos. A visão computacional utiliza técnicas de inteligência artificial para reconhecer padrões e identificar objetos em imagens e vídeos.</a:t>
            </a:r>
          </a:p>
          <a:p>
            <a:pPr algn="l"/>
            <a:endParaRPr lang="pt-BR" b="0" i="0" dirty="0">
              <a:solidFill>
                <a:srgbClr val="D1D5DB"/>
              </a:solidFill>
              <a:effectLst/>
              <a:latin typeface="Söhne"/>
            </a:endParaRPr>
          </a:p>
          <a:p>
            <a:pPr algn="l"/>
            <a:r>
              <a:rPr lang="pt-BR" b="0" i="0" dirty="0">
                <a:solidFill>
                  <a:srgbClr val="D1D5DB"/>
                </a:solidFill>
                <a:effectLst/>
                <a:latin typeface="Söhne"/>
              </a:rPr>
              <a:t>O processamento de imagens é outra área relacionada com a visão computacional. Ele é responsável por desenvolver algoritmos que permitem manipular imagens digitais, melhorando sua qualidade, detectando padrões ou informações relevantes e realizando outras tarefas para aprimorar as informações contidas nas imagens.</a:t>
            </a:r>
          </a:p>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7</a:t>
            </a:fld>
            <a:endParaRPr lang="pt-BR"/>
          </a:p>
        </p:txBody>
      </p:sp>
    </p:spTree>
    <p:extLst>
      <p:ext uri="{BB962C8B-B14F-4D97-AF65-F5344CB8AC3E}">
        <p14:creationId xmlns:p14="http://schemas.microsoft.com/office/powerpoint/2010/main" val="200473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8</a:t>
            </a:fld>
            <a:endParaRPr lang="pt-BR"/>
          </a:p>
        </p:txBody>
      </p:sp>
    </p:spTree>
    <p:extLst>
      <p:ext uri="{BB962C8B-B14F-4D97-AF65-F5344CB8AC3E}">
        <p14:creationId xmlns:p14="http://schemas.microsoft.com/office/powerpoint/2010/main" val="3168723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9</a:t>
            </a:fld>
            <a:endParaRPr lang="pt-BR"/>
          </a:p>
        </p:txBody>
      </p:sp>
    </p:spTree>
    <p:extLst>
      <p:ext uri="{BB962C8B-B14F-4D97-AF65-F5344CB8AC3E}">
        <p14:creationId xmlns:p14="http://schemas.microsoft.com/office/powerpoint/2010/main" val="978591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Vamos voltar um pouco no tempo</a:t>
            </a:r>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10</a:t>
            </a:fld>
            <a:endParaRPr lang="pt-BR"/>
          </a:p>
        </p:txBody>
      </p:sp>
    </p:spTree>
    <p:extLst>
      <p:ext uri="{BB962C8B-B14F-4D97-AF65-F5344CB8AC3E}">
        <p14:creationId xmlns:p14="http://schemas.microsoft.com/office/powerpoint/2010/main" val="3163793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PT" dirty="0"/>
              <a:t>O reconhecimento óptico de caracteres é uma tecnologia que reconhece texto em uma imagem digital e converte essa imagem em um formato legível por máquina. Essa técnica geralmente envolve o uso de um algoritmo para reconhecer caracteres nessa imagem. OCR foi usado no passado para converter documentos em papel em formatos digitais e inserir dados, mas também foi adaptado para uso em computação cognitiva, extração de conversão de texto em fala, mineração de dados, bem como em sites e outras mídias digitais. O OCR pode ser usado para converter documentos digitalizados, fax ou outro material impresso em arquivos de texto editáveis ​​para processamento por processadores de texto e outros aplicativos.</a:t>
            </a:r>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11</a:t>
            </a:fld>
            <a:endParaRPr lang="pt-BR"/>
          </a:p>
        </p:txBody>
      </p:sp>
    </p:spTree>
    <p:extLst>
      <p:ext uri="{BB962C8B-B14F-4D97-AF65-F5344CB8AC3E}">
        <p14:creationId xmlns:p14="http://schemas.microsoft.com/office/powerpoint/2010/main" val="787086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0A214-E188-C77C-B425-513451BCFB64}"/>
              </a:ext>
            </a:extLst>
          </p:cNvPr>
          <p:cNvSpPr>
            <a:spLocks noGrp="1"/>
          </p:cNvSpPr>
          <p:nvPr>
            <p:ph type="ctrTitle"/>
          </p:nvPr>
        </p:nvSpPr>
        <p:spPr>
          <a:xfrm>
            <a:off x="1143000" y="1122363"/>
            <a:ext cx="6858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150CF2E-D0E3-F59B-D9C8-C55D626870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3936CC2-0E36-B5CC-0790-6253A28F4730}"/>
              </a:ext>
            </a:extLst>
          </p:cNvPr>
          <p:cNvSpPr>
            <a:spLocks noGrp="1"/>
          </p:cNvSpPr>
          <p:nvPr>
            <p:ph type="dt" sz="half" idx="10"/>
          </p:nvPr>
        </p:nvSpPr>
        <p:spPr/>
        <p:txBody>
          <a:bodyPr/>
          <a:lstStyle/>
          <a:p>
            <a:fld id="{1787AD07-0C2A-424C-83EF-FCCF4A0D3BA0}" type="datetime1">
              <a:rPr lang="pt-BR" smtClean="0"/>
              <a:t>27/06/2023</a:t>
            </a:fld>
            <a:endParaRPr lang="pt-BR"/>
          </a:p>
        </p:txBody>
      </p:sp>
      <p:sp>
        <p:nvSpPr>
          <p:cNvPr id="5" name="Espaço Reservado para Rodapé 4">
            <a:extLst>
              <a:ext uri="{FF2B5EF4-FFF2-40B4-BE49-F238E27FC236}">
                <a16:creationId xmlns:a16="http://schemas.microsoft.com/office/drawing/2014/main" id="{4720CDAD-8DC1-477B-56DE-2AC6E9F3942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78435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BEAD23-7783-893D-17B8-452503D0679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E8F5BD4-F27D-69D7-9453-CB794E13BFD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504015A-69BA-8802-36D2-C65FCD25A2EB}"/>
              </a:ext>
            </a:extLst>
          </p:cNvPr>
          <p:cNvSpPr>
            <a:spLocks noGrp="1"/>
          </p:cNvSpPr>
          <p:nvPr>
            <p:ph type="dt" sz="half" idx="10"/>
          </p:nvPr>
        </p:nvSpPr>
        <p:spPr/>
        <p:txBody>
          <a:bodyPr/>
          <a:lstStyle/>
          <a:p>
            <a:fld id="{2F92FB66-59C8-46A5-AD82-5DAAFD2DC390}" type="datetime1">
              <a:rPr lang="pt-BR" smtClean="0"/>
              <a:t>27/06/2023</a:t>
            </a:fld>
            <a:endParaRPr lang="pt-BR"/>
          </a:p>
        </p:txBody>
      </p:sp>
      <p:sp>
        <p:nvSpPr>
          <p:cNvPr id="5" name="Espaço Reservado para Rodapé 4">
            <a:extLst>
              <a:ext uri="{FF2B5EF4-FFF2-40B4-BE49-F238E27FC236}">
                <a16:creationId xmlns:a16="http://schemas.microsoft.com/office/drawing/2014/main" id="{20354F22-FC12-CE6D-59C2-1382867A406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180789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6F3F501-CB02-C519-2635-E0F0D716D2A1}"/>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F36AE80-6041-B154-D336-1DC6F4DE38A0}"/>
              </a:ext>
            </a:extLst>
          </p:cNvPr>
          <p:cNvSpPr>
            <a:spLocks noGrp="1"/>
          </p:cNvSpPr>
          <p:nvPr>
            <p:ph type="body" orient="vert" idx="1"/>
          </p:nvPr>
        </p:nvSpPr>
        <p:spPr>
          <a:xfrm>
            <a:off x="628650" y="365125"/>
            <a:ext cx="57626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4E006C1-761A-8C81-8861-24FDEBA5562A}"/>
              </a:ext>
            </a:extLst>
          </p:cNvPr>
          <p:cNvSpPr>
            <a:spLocks noGrp="1"/>
          </p:cNvSpPr>
          <p:nvPr>
            <p:ph type="dt" sz="half" idx="10"/>
          </p:nvPr>
        </p:nvSpPr>
        <p:spPr/>
        <p:txBody>
          <a:bodyPr/>
          <a:lstStyle/>
          <a:p>
            <a:fld id="{3D5CC8D2-C61E-4471-AD68-1C0D45A8EAFC}" type="datetime1">
              <a:rPr lang="pt-BR" smtClean="0"/>
              <a:t>27/06/2023</a:t>
            </a:fld>
            <a:endParaRPr lang="pt-BR"/>
          </a:p>
        </p:txBody>
      </p:sp>
      <p:sp>
        <p:nvSpPr>
          <p:cNvPr id="5" name="Espaço Reservado para Rodapé 4">
            <a:extLst>
              <a:ext uri="{FF2B5EF4-FFF2-40B4-BE49-F238E27FC236}">
                <a16:creationId xmlns:a16="http://schemas.microsoft.com/office/drawing/2014/main" id="{E2D636FE-F941-2EEB-1F92-DA2395306515}"/>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290688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Holder 4">
            <a:extLst>
              <a:ext uri="{FF2B5EF4-FFF2-40B4-BE49-F238E27FC236}">
                <a16:creationId xmlns:a16="http://schemas.microsoft.com/office/drawing/2014/main" id="{AD411D46-9E17-D6EB-83C7-D67283ACDD37}"/>
              </a:ext>
            </a:extLst>
          </p:cNvPr>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5">
            <a:extLst>
              <a:ext uri="{FF2B5EF4-FFF2-40B4-BE49-F238E27FC236}">
                <a16:creationId xmlns:a16="http://schemas.microsoft.com/office/drawing/2014/main" id="{2D84562A-7C97-4305-1D4B-21C71A2A1854}"/>
              </a:ext>
            </a:extLst>
          </p:cNvPr>
          <p:cNvSpPr>
            <a:spLocks noGrp="1"/>
          </p:cNvSpPr>
          <p:nvPr>
            <p:ph type="dt" sz="half" idx="6"/>
          </p:nvPr>
        </p:nvSpPr>
        <p:spPr>
          <a:xfrm>
            <a:off x="457200" y="6377941"/>
            <a:ext cx="2103120" cy="369332"/>
          </a:xfrm>
          <a:prstGeom prst="rect">
            <a:avLst/>
          </a:prstGeom>
        </p:spPr>
        <p:txBody>
          <a:bodyPr lIns="0" tIns="0" rIns="0" bIns="0"/>
          <a:lstStyle>
            <a:lvl1pPr algn="l">
              <a:defRPr>
                <a:solidFill>
                  <a:srgbClr val="F00659"/>
                </a:solidFill>
              </a:defRPr>
            </a:lvl1pPr>
          </a:lstStyle>
          <a:p>
            <a:fld id="{C3E38981-C08A-4A29-B885-392FB4EE0709}" type="datetime1">
              <a:rPr lang="pt-BR" smtClean="0"/>
              <a:t>27/06/2023</a:t>
            </a:fld>
            <a:endParaRPr lang="en-US" dirty="0"/>
          </a:p>
        </p:txBody>
      </p:sp>
    </p:spTree>
    <p:extLst>
      <p:ext uri="{BB962C8B-B14F-4D97-AF65-F5344CB8AC3E}">
        <p14:creationId xmlns:p14="http://schemas.microsoft.com/office/powerpoint/2010/main" val="36123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abeçalho da Seção">
    <p:bg>
      <p:bgPr>
        <a:solidFill>
          <a:schemeClr val="bg1"/>
        </a:solidFill>
        <a:effectLst/>
      </p:bgPr>
    </p:bg>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6BBCFB1-7055-FAC3-9389-5D3744D51AE9}"/>
              </a:ext>
            </a:extLst>
          </p:cNvPr>
          <p:cNvPicPr>
            <a:picLocks noChangeAspect="1"/>
          </p:cNvPicPr>
          <p:nvPr userDrawn="1"/>
        </p:nvPicPr>
        <p:blipFill>
          <a:blip r:embed="rId2"/>
          <a:stretch>
            <a:fillRect/>
          </a:stretch>
        </p:blipFill>
        <p:spPr>
          <a:xfrm>
            <a:off x="1" y="1975644"/>
            <a:ext cx="9143999" cy="2906713"/>
          </a:xfrm>
          <a:prstGeom prst="rect">
            <a:avLst/>
          </a:prstGeom>
        </p:spPr>
      </p:pic>
      <p:sp>
        <p:nvSpPr>
          <p:cNvPr id="2" name="Título 1">
            <a:extLst>
              <a:ext uri="{FF2B5EF4-FFF2-40B4-BE49-F238E27FC236}">
                <a16:creationId xmlns:a16="http://schemas.microsoft.com/office/drawing/2014/main" id="{F05CB39F-3DB8-E388-0EA0-7784F89937FC}"/>
              </a:ext>
            </a:extLst>
          </p:cNvPr>
          <p:cNvSpPr>
            <a:spLocks noGrp="1"/>
          </p:cNvSpPr>
          <p:nvPr>
            <p:ph type="title" hasCustomPrompt="1"/>
          </p:nvPr>
        </p:nvSpPr>
        <p:spPr>
          <a:xfrm>
            <a:off x="628650" y="2073528"/>
            <a:ext cx="8387603" cy="1234448"/>
          </a:xfrm>
        </p:spPr>
        <p:txBody>
          <a:bodyPr anchor="ctr">
            <a:normAutofit/>
          </a:bodyPr>
          <a:lstStyle>
            <a:lvl1pPr>
              <a:defRPr sz="3000">
                <a:solidFill>
                  <a:schemeClr val="bg1">
                    <a:lumMod val="85000"/>
                  </a:schemeClr>
                </a:solidFill>
                <a:latin typeface="Gotham HTF"/>
              </a:defRPr>
            </a:lvl1pPr>
          </a:lstStyle>
          <a:p>
            <a:r>
              <a:rPr lang="pt-BR" dirty="0">
                <a:effectLst/>
                <a:latin typeface="Arial" panose="020B0604020202020204" pitchFamily="34" charset="0"/>
              </a:rPr>
              <a:t>Copyright © 2023 Prof. Fulano de tal</a:t>
            </a:r>
            <a:endParaRPr lang="pt-BR" dirty="0"/>
          </a:p>
        </p:txBody>
      </p:sp>
      <p:pic>
        <p:nvPicPr>
          <p:cNvPr id="10" name="Imagem 9">
            <a:extLst>
              <a:ext uri="{FF2B5EF4-FFF2-40B4-BE49-F238E27FC236}">
                <a16:creationId xmlns:a16="http://schemas.microsoft.com/office/drawing/2014/main" id="{0B763F2B-2F27-786A-0992-2F196A37DED3}"/>
              </a:ext>
            </a:extLst>
          </p:cNvPr>
          <p:cNvPicPr>
            <a:picLocks noChangeAspect="1"/>
          </p:cNvPicPr>
          <p:nvPr userDrawn="1"/>
        </p:nvPicPr>
        <p:blipFill>
          <a:blip r:embed="rId3"/>
          <a:stretch>
            <a:fillRect/>
          </a:stretch>
        </p:blipFill>
        <p:spPr>
          <a:xfrm>
            <a:off x="420070" y="2039438"/>
            <a:ext cx="149369" cy="2592933"/>
          </a:xfrm>
          <a:prstGeom prst="rect">
            <a:avLst/>
          </a:prstGeom>
        </p:spPr>
      </p:pic>
      <p:sp>
        <p:nvSpPr>
          <p:cNvPr id="18" name="Título 1">
            <a:extLst>
              <a:ext uri="{FF2B5EF4-FFF2-40B4-BE49-F238E27FC236}">
                <a16:creationId xmlns:a16="http://schemas.microsoft.com/office/drawing/2014/main" id="{FE912F4A-A0EB-DE48-638D-F3D24238F7A8}"/>
              </a:ext>
            </a:extLst>
          </p:cNvPr>
          <p:cNvSpPr txBox="1">
            <a:spLocks/>
          </p:cNvSpPr>
          <p:nvPr userDrawn="1"/>
        </p:nvSpPr>
        <p:spPr>
          <a:xfrm>
            <a:off x="628649" y="3357951"/>
            <a:ext cx="8024534" cy="123444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b="1" kern="1200">
                <a:solidFill>
                  <a:schemeClr val="bg1">
                    <a:lumMod val="85000"/>
                  </a:schemeClr>
                </a:solidFill>
                <a:latin typeface="Arial" panose="020B0604020202020204" pitchFamily="34" charset="0"/>
                <a:ea typeface="+mj-ea"/>
                <a:cs typeface="Arial" panose="020B0604020202020204" pitchFamily="34" charset="0"/>
              </a:defRPr>
            </a:lvl1pPr>
          </a:lstStyle>
          <a:p>
            <a:pPr algn="just"/>
            <a:r>
              <a:rPr lang="pt-BR" sz="1400" dirty="0">
                <a:effectLst/>
                <a:latin typeface="Gotham HTF"/>
              </a:rPr>
              <a:t>Todos direitos reservados. Reprodução ou divulgação total ou parcial deste documento é expressamente proibido sem o consentimento formal, por escrito, do Professor (autor).</a:t>
            </a:r>
            <a:endParaRPr lang="pt-BR" sz="2800" dirty="0">
              <a:latin typeface="Gotham HTF"/>
            </a:endParaRPr>
          </a:p>
        </p:txBody>
      </p:sp>
    </p:spTree>
    <p:extLst>
      <p:ext uri="{BB962C8B-B14F-4D97-AF65-F5344CB8AC3E}">
        <p14:creationId xmlns:p14="http://schemas.microsoft.com/office/powerpoint/2010/main" val="3982175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2CFE63D7-5B4A-40A4-8FD4-EA63D1010EB7}" type="datetime1">
              <a:rPr lang="pt-BR" smtClean="0"/>
              <a:t>27/06/2023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064646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body" idx="1"/>
          </p:nvPr>
        </p:nvSpPr>
        <p:spPr>
          <a:xfrm>
            <a:off x="956888" y="1834008"/>
            <a:ext cx="7230222" cy="3691467"/>
          </a:xfrm>
          <a:prstGeom prst="rect">
            <a:avLst/>
          </a:prstGeom>
        </p:spPr>
        <p:txBody>
          <a:bodyPr lIns="0" tIns="0" rIns="0" bIns="0"/>
          <a:lstStyle>
            <a:lvl1pPr>
              <a:defRPr sz="18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A9719147-5557-4D76-A2C3-BF25882771D2}" type="datetime1">
              <a:rPr lang="pt-BR" smtClean="0"/>
              <a:t>27/06/2023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285365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sz="1800" dirty="0"/>
          </a:p>
        </p:txBody>
      </p:sp>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sz="half" idx="2"/>
          </p:nvPr>
        </p:nvSpPr>
        <p:spPr>
          <a:xfrm>
            <a:off x="493476" y="1800417"/>
            <a:ext cx="380174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4" name="Holder 4"/>
          <p:cNvSpPr>
            <a:spLocks noGrp="1"/>
          </p:cNvSpPr>
          <p:nvPr>
            <p:ph sz="half" idx="3"/>
          </p:nvPr>
        </p:nvSpPr>
        <p:spPr>
          <a:xfrm>
            <a:off x="4608275" y="1800417"/>
            <a:ext cx="402272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5" name="Holder 5"/>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66250340-7104-44A8-88A9-88532CCE9C1C}" type="datetime1">
              <a:rPr lang="pt-BR" smtClean="0"/>
              <a:t>27/06/2023</a:t>
            </a:fld>
            <a:endParaRPr lang="en-US" dirty="0"/>
          </a:p>
        </p:txBody>
      </p:sp>
      <p:sp>
        <p:nvSpPr>
          <p:cNvPr id="7" name="Holder 7"/>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113336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D047EA32-7810-48BE-A9BB-EA3D8AA5AD34}" type="datetime1">
              <a:rPr lang="pt-BR" smtClean="0"/>
              <a:t>27/06/2023</a:t>
            </a:fld>
            <a:endParaRPr lang="en-US" dirty="0"/>
          </a:p>
        </p:txBody>
      </p:sp>
      <p:sp>
        <p:nvSpPr>
          <p:cNvPr id="5" name="Holder 5"/>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527650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7C28E9E9-B91F-400E-BE43-87BB4B5C6F4E}" type="datetime1">
              <a:rPr lang="pt-BR" smtClean="0"/>
              <a:t>27/06/2023</a:t>
            </a:fld>
            <a:endParaRPr lang="en-US" dirty="0"/>
          </a:p>
        </p:txBody>
      </p:sp>
      <p:sp>
        <p:nvSpPr>
          <p:cNvPr id="4" name="Holder 4"/>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004862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9"/>
            <a:ext cx="7772400" cy="1470025"/>
          </a:xfrm>
          <a:prstGeom prst="rect">
            <a:avLst/>
          </a:prstGeo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a:xfrm>
            <a:off x="457200" y="6356352"/>
            <a:ext cx="2133600" cy="365125"/>
          </a:xfrm>
          <a:prstGeom prst="rect">
            <a:avLst/>
          </a:prstGeom>
        </p:spPr>
        <p:txBody>
          <a:bodyPr/>
          <a:lstStyle/>
          <a:p>
            <a:fld id="{A9E773EA-BFD5-41D4-8CCD-2C9F67DAB481}" type="datetime1">
              <a:rPr lang="pt-BR" smtClean="0"/>
              <a:t>27/06/2023</a:t>
            </a:fld>
            <a:endParaRPr lang="pt-BR" dirty="0"/>
          </a:p>
        </p:txBody>
      </p:sp>
      <p:sp>
        <p:nvSpPr>
          <p:cNvPr id="5" name="Espaço Reservado para Rodapé 4"/>
          <p:cNvSpPr>
            <a:spLocks noGrp="1"/>
          </p:cNvSpPr>
          <p:nvPr>
            <p:ph type="ftr" sz="quarter" idx="11"/>
          </p:nvPr>
        </p:nvSpPr>
        <p:spPr>
          <a:xfrm>
            <a:off x="3124200" y="6356352"/>
            <a:ext cx="28956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a:xfrm>
            <a:off x="6553200" y="6356352"/>
            <a:ext cx="2133600" cy="365125"/>
          </a:xfrm>
          <a:prstGeom prst="rect">
            <a:avLst/>
          </a:prstGeom>
        </p:spPr>
        <p:txBody>
          <a:bodyPr/>
          <a:lstStyle/>
          <a:p>
            <a:fld id="{CF973526-B948-4FC3-A3E9-C3059ABF8362}" type="slidenum">
              <a:rPr lang="pt-BR" smtClean="0"/>
              <a:t>‹nº›</a:t>
            </a:fld>
            <a:endParaRPr lang="pt-BR" dirty="0"/>
          </a:p>
        </p:txBody>
      </p:sp>
    </p:spTree>
    <p:extLst>
      <p:ext uri="{BB962C8B-B14F-4D97-AF65-F5344CB8AC3E}">
        <p14:creationId xmlns:p14="http://schemas.microsoft.com/office/powerpoint/2010/main" val="420476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8F8DB-4BFC-C27B-95E9-DF259529D5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B1C91E0-FF65-7379-0A85-203A6688B8F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5C3C6F8-0743-A277-3801-86C8CD44FCC6}"/>
              </a:ext>
            </a:extLst>
          </p:cNvPr>
          <p:cNvSpPr>
            <a:spLocks noGrp="1"/>
          </p:cNvSpPr>
          <p:nvPr>
            <p:ph type="dt" sz="half" idx="10"/>
          </p:nvPr>
        </p:nvSpPr>
        <p:spPr/>
        <p:txBody>
          <a:bodyPr/>
          <a:lstStyle/>
          <a:p>
            <a:fld id="{DAA7C8B6-CF57-4A95-AF6C-A77E6C230ED3}" type="datetime1">
              <a:rPr lang="pt-BR" smtClean="0"/>
              <a:t>27/06/2023</a:t>
            </a:fld>
            <a:endParaRPr lang="pt-BR"/>
          </a:p>
        </p:txBody>
      </p:sp>
      <p:sp>
        <p:nvSpPr>
          <p:cNvPr id="5" name="Espaço Reservado para Rodapé 4">
            <a:extLst>
              <a:ext uri="{FF2B5EF4-FFF2-40B4-BE49-F238E27FC236}">
                <a16:creationId xmlns:a16="http://schemas.microsoft.com/office/drawing/2014/main" id="{BA1E6577-222D-2179-BA05-00B4C717F87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722587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89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E410D6-C8DC-901D-7FD5-DCD23B872F78}"/>
              </a:ext>
            </a:extLst>
          </p:cNvPr>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DEE404F0-B42A-5F6B-47AB-77B51F85CED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E90AB31-2857-01B1-816A-929E4100F766}"/>
              </a:ext>
            </a:extLst>
          </p:cNvPr>
          <p:cNvSpPr>
            <a:spLocks noGrp="1"/>
          </p:cNvSpPr>
          <p:nvPr>
            <p:ph type="dt" sz="half" idx="10"/>
          </p:nvPr>
        </p:nvSpPr>
        <p:spPr/>
        <p:txBody>
          <a:bodyPr/>
          <a:lstStyle/>
          <a:p>
            <a:fld id="{34D50989-24C8-4023-9B0D-A6D249548FD9}" type="datetime1">
              <a:rPr lang="pt-BR" smtClean="0"/>
              <a:t>27/06/2023</a:t>
            </a:fld>
            <a:endParaRPr lang="pt-BR"/>
          </a:p>
        </p:txBody>
      </p:sp>
      <p:sp>
        <p:nvSpPr>
          <p:cNvPr id="5" name="Espaço Reservado para Rodapé 4">
            <a:extLst>
              <a:ext uri="{FF2B5EF4-FFF2-40B4-BE49-F238E27FC236}">
                <a16:creationId xmlns:a16="http://schemas.microsoft.com/office/drawing/2014/main" id="{3374D29E-A6A5-6CEC-3CBA-E804CA4574B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18960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71CD7-47BB-DBF2-5A89-38D337CD107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8DD532-9B14-D558-3496-5F85A239ECEC}"/>
              </a:ext>
            </a:extLst>
          </p:cNvPr>
          <p:cNvSpPr>
            <a:spLocks noGrp="1"/>
          </p:cNvSpPr>
          <p:nvPr>
            <p:ph sz="half" idx="1"/>
          </p:nvPr>
        </p:nvSpPr>
        <p:spPr>
          <a:xfrm>
            <a:off x="62865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22964AC-1D50-5342-4AD9-CF4A7C324DD9}"/>
              </a:ext>
            </a:extLst>
          </p:cNvPr>
          <p:cNvSpPr>
            <a:spLocks noGrp="1"/>
          </p:cNvSpPr>
          <p:nvPr>
            <p:ph sz="half" idx="2"/>
          </p:nvPr>
        </p:nvSpPr>
        <p:spPr>
          <a:xfrm>
            <a:off x="464820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9D74AA2-F851-8F8B-3E0F-A7AA25475F44}"/>
              </a:ext>
            </a:extLst>
          </p:cNvPr>
          <p:cNvSpPr>
            <a:spLocks noGrp="1"/>
          </p:cNvSpPr>
          <p:nvPr>
            <p:ph type="dt" sz="half" idx="10"/>
          </p:nvPr>
        </p:nvSpPr>
        <p:spPr/>
        <p:txBody>
          <a:bodyPr/>
          <a:lstStyle/>
          <a:p>
            <a:fld id="{8D9BC96A-9776-4585-A439-BC9E2DA226C1}" type="datetime1">
              <a:rPr lang="pt-BR" smtClean="0"/>
              <a:t>27/06/2023</a:t>
            </a:fld>
            <a:endParaRPr lang="pt-BR"/>
          </a:p>
        </p:txBody>
      </p:sp>
      <p:sp>
        <p:nvSpPr>
          <p:cNvPr id="6" name="Espaço Reservado para Rodapé 5">
            <a:extLst>
              <a:ext uri="{FF2B5EF4-FFF2-40B4-BE49-F238E27FC236}">
                <a16:creationId xmlns:a16="http://schemas.microsoft.com/office/drawing/2014/main" id="{C5BF9B63-A1C5-EDA1-7D82-71ADB98F054A}"/>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89147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22608-86B5-FD3C-BAAF-9D0FFCC5799D}"/>
              </a:ext>
            </a:extLst>
          </p:cNvPr>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7845CF9-729C-FDAD-947C-75DF6CCC56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FD4DBAB-89B4-8D7A-FAA7-5F78E2AEE4D0}"/>
              </a:ext>
            </a:extLst>
          </p:cNvPr>
          <p:cNvSpPr>
            <a:spLocks noGrp="1"/>
          </p:cNvSpPr>
          <p:nvPr>
            <p:ph sz="half" idx="2"/>
          </p:nvPr>
        </p:nvSpPr>
        <p:spPr>
          <a:xfrm>
            <a:off x="630238" y="2505075"/>
            <a:ext cx="386873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F1325C0-FEC8-144F-2860-660D11E6282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A429DD8-6C80-F443-4A47-F051496C42C0}"/>
              </a:ext>
            </a:extLst>
          </p:cNvPr>
          <p:cNvSpPr>
            <a:spLocks noGrp="1"/>
          </p:cNvSpPr>
          <p:nvPr>
            <p:ph sz="quarter" idx="4"/>
          </p:nvPr>
        </p:nvSpPr>
        <p:spPr>
          <a:xfrm>
            <a:off x="4629150" y="2505075"/>
            <a:ext cx="38877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26DCCCE-64BE-65DD-678A-3D5CFBFD8CE2}"/>
              </a:ext>
            </a:extLst>
          </p:cNvPr>
          <p:cNvSpPr>
            <a:spLocks noGrp="1"/>
          </p:cNvSpPr>
          <p:nvPr>
            <p:ph type="dt" sz="half" idx="10"/>
          </p:nvPr>
        </p:nvSpPr>
        <p:spPr/>
        <p:txBody>
          <a:bodyPr/>
          <a:lstStyle/>
          <a:p>
            <a:fld id="{7D12BE36-2922-4567-BD67-201EFA21BF6D}" type="datetime1">
              <a:rPr lang="pt-BR" smtClean="0"/>
              <a:t>27/06/2023</a:t>
            </a:fld>
            <a:endParaRPr lang="pt-BR"/>
          </a:p>
        </p:txBody>
      </p:sp>
      <p:sp>
        <p:nvSpPr>
          <p:cNvPr id="8" name="Espaço Reservado para Rodapé 7">
            <a:extLst>
              <a:ext uri="{FF2B5EF4-FFF2-40B4-BE49-F238E27FC236}">
                <a16:creationId xmlns:a16="http://schemas.microsoft.com/office/drawing/2014/main" id="{5BEBF7CB-82C8-0901-57BD-348BE3B4C46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232740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14D30-D5C9-02EE-6036-F2944F34C32C}"/>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FCEB696-0BCC-C487-025E-427827E1C2E8}"/>
              </a:ext>
            </a:extLst>
          </p:cNvPr>
          <p:cNvSpPr>
            <a:spLocks noGrp="1"/>
          </p:cNvSpPr>
          <p:nvPr>
            <p:ph type="dt" sz="half" idx="10"/>
          </p:nvPr>
        </p:nvSpPr>
        <p:spPr/>
        <p:txBody>
          <a:bodyPr/>
          <a:lstStyle/>
          <a:p>
            <a:fld id="{E5B462A9-4B1E-4013-BFB1-FC92225AC2F2}" type="datetime1">
              <a:rPr lang="pt-BR" smtClean="0"/>
              <a:t>27/06/2023</a:t>
            </a:fld>
            <a:endParaRPr lang="pt-BR"/>
          </a:p>
        </p:txBody>
      </p:sp>
      <p:sp>
        <p:nvSpPr>
          <p:cNvPr id="4" name="Espaço Reservado para Rodapé 3">
            <a:extLst>
              <a:ext uri="{FF2B5EF4-FFF2-40B4-BE49-F238E27FC236}">
                <a16:creationId xmlns:a16="http://schemas.microsoft.com/office/drawing/2014/main" id="{D668A590-A783-C45C-9CAB-CF65966E1514}"/>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939715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3707019-9871-ECAE-B1F2-5C576FB51059}"/>
              </a:ext>
            </a:extLst>
          </p:cNvPr>
          <p:cNvSpPr>
            <a:spLocks noGrp="1"/>
          </p:cNvSpPr>
          <p:nvPr>
            <p:ph type="dt" sz="half" idx="10"/>
          </p:nvPr>
        </p:nvSpPr>
        <p:spPr/>
        <p:txBody>
          <a:bodyPr/>
          <a:lstStyle/>
          <a:p>
            <a:fld id="{D0E6EC7A-67E7-4978-9BAE-C8F82A40B13B}" type="datetime1">
              <a:rPr lang="pt-BR" smtClean="0"/>
              <a:t>27/06/2023</a:t>
            </a:fld>
            <a:endParaRPr lang="pt-BR"/>
          </a:p>
        </p:txBody>
      </p:sp>
      <p:sp>
        <p:nvSpPr>
          <p:cNvPr id="3" name="Espaço Reservado para Rodapé 2">
            <a:extLst>
              <a:ext uri="{FF2B5EF4-FFF2-40B4-BE49-F238E27FC236}">
                <a16:creationId xmlns:a16="http://schemas.microsoft.com/office/drawing/2014/main" id="{8BC33DF0-4FA4-2244-DF0B-C07F4393E7CC}"/>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07986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52987-1598-C408-632B-C1F899BF0D49}"/>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575A4E3-B041-7DA8-FE56-EAB90F89846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00238CE-64B4-EAF3-613E-0E9648F10C6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4D8C9F7-077D-8E57-6886-638B4098D864}"/>
              </a:ext>
            </a:extLst>
          </p:cNvPr>
          <p:cNvSpPr>
            <a:spLocks noGrp="1"/>
          </p:cNvSpPr>
          <p:nvPr>
            <p:ph type="dt" sz="half" idx="10"/>
          </p:nvPr>
        </p:nvSpPr>
        <p:spPr/>
        <p:txBody>
          <a:bodyPr/>
          <a:lstStyle/>
          <a:p>
            <a:fld id="{6E085A4E-80B8-47DD-9D9B-8E1B205CBB30}" type="datetime1">
              <a:rPr lang="pt-BR" smtClean="0"/>
              <a:t>27/06/2023</a:t>
            </a:fld>
            <a:endParaRPr lang="pt-BR"/>
          </a:p>
        </p:txBody>
      </p:sp>
      <p:sp>
        <p:nvSpPr>
          <p:cNvPr id="6" name="Espaço Reservado para Rodapé 5">
            <a:extLst>
              <a:ext uri="{FF2B5EF4-FFF2-40B4-BE49-F238E27FC236}">
                <a16:creationId xmlns:a16="http://schemas.microsoft.com/office/drawing/2014/main" id="{D27537BC-370C-9886-C056-C5C92C8E5EDD}"/>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08473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AAF15-8A6E-B125-F4EF-86E5730DE83A}"/>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CDBF1DF-3904-D04A-5880-ABA7C7A93D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1602EE0-BB41-4BE7-015E-B7A274588E8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187720A-2C76-D086-3DA8-BEB7E1FF4DC7}"/>
              </a:ext>
            </a:extLst>
          </p:cNvPr>
          <p:cNvSpPr>
            <a:spLocks noGrp="1"/>
          </p:cNvSpPr>
          <p:nvPr>
            <p:ph type="dt" sz="half" idx="10"/>
          </p:nvPr>
        </p:nvSpPr>
        <p:spPr/>
        <p:txBody>
          <a:bodyPr/>
          <a:lstStyle/>
          <a:p>
            <a:fld id="{F4E9A02C-D9AD-4B8C-9B93-B0980E8E86EB}" type="datetime1">
              <a:rPr lang="pt-BR" smtClean="0"/>
              <a:t>27/06/2023</a:t>
            </a:fld>
            <a:endParaRPr lang="pt-BR"/>
          </a:p>
        </p:txBody>
      </p:sp>
      <p:sp>
        <p:nvSpPr>
          <p:cNvPr id="6" name="Espaço Reservado para Rodapé 5">
            <a:extLst>
              <a:ext uri="{FF2B5EF4-FFF2-40B4-BE49-F238E27FC236}">
                <a16:creationId xmlns:a16="http://schemas.microsoft.com/office/drawing/2014/main" id="{EF695283-F022-01DD-66A6-636B27C772D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7446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00E7B77-23AE-E419-BDAC-01319A2B7D6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0896000-103C-CF5B-6F3E-A929FC1A2C3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0075BF3A-4999-F5AE-0968-C152D038E61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2762D0-3A59-4B14-83BA-8E0FC8A60AB1}" type="datetime1">
              <a:rPr lang="pt-BR" smtClean="0"/>
              <a:t>27/06/2023</a:t>
            </a:fld>
            <a:endParaRPr lang="pt-BR"/>
          </a:p>
        </p:txBody>
      </p:sp>
      <p:sp>
        <p:nvSpPr>
          <p:cNvPr id="5" name="Espaço Reservado para Rodapé 4">
            <a:extLst>
              <a:ext uri="{FF2B5EF4-FFF2-40B4-BE49-F238E27FC236}">
                <a16:creationId xmlns:a16="http://schemas.microsoft.com/office/drawing/2014/main" id="{5F41B95A-F9F4-5C51-B984-BA4D32A90FB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pic>
        <p:nvPicPr>
          <p:cNvPr id="7" name="Picture 16">
            <a:extLst>
              <a:ext uri="{FF2B5EF4-FFF2-40B4-BE49-F238E27FC236}">
                <a16:creationId xmlns:a16="http://schemas.microsoft.com/office/drawing/2014/main" id="{8A0A733A-2FB3-CDE1-495E-B932F4AA77D5}"/>
              </a:ext>
            </a:extLst>
          </p:cNvPr>
          <p:cNvPicPr>
            <a:picLocks noChangeAspect="1"/>
          </p:cNvPicPr>
          <p:nvPr userDrawn="1"/>
        </p:nvPicPr>
        <p:blipFill>
          <a:blip r:embed="rId15" cstate="print"/>
          <a:stretch>
            <a:fillRect/>
          </a:stretch>
        </p:blipFill>
        <p:spPr>
          <a:xfrm>
            <a:off x="7829017" y="329329"/>
            <a:ext cx="997107" cy="272893"/>
          </a:xfrm>
          <a:prstGeom prst="rect">
            <a:avLst/>
          </a:prstGeom>
        </p:spPr>
      </p:pic>
      <p:sp>
        <p:nvSpPr>
          <p:cNvPr id="8" name="Rectangle 13">
            <a:extLst>
              <a:ext uri="{FF2B5EF4-FFF2-40B4-BE49-F238E27FC236}">
                <a16:creationId xmlns:a16="http://schemas.microsoft.com/office/drawing/2014/main" id="{8F3A294C-1A0B-E930-21AE-3E6E21ADE64F}"/>
              </a:ext>
            </a:extLst>
          </p:cNvPr>
          <p:cNvSpPr/>
          <p:nvPr userDrawn="1"/>
        </p:nvSpPr>
        <p:spPr>
          <a:xfrm>
            <a:off x="8354334" y="6165304"/>
            <a:ext cx="789666" cy="410186"/>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fld id="{CDC200F1-90C5-466D-872D-66C0CA0CF328}" type="slidenum">
              <a:rPr lang="pt-BR" smtClean="0"/>
              <a:pPr/>
              <a:t>‹nº›</a:t>
            </a:fld>
            <a:endParaRPr lang="en-US" dirty="0"/>
          </a:p>
        </p:txBody>
      </p:sp>
      <p:sp>
        <p:nvSpPr>
          <p:cNvPr id="9" name="Rectangle 10">
            <a:extLst>
              <a:ext uri="{FF2B5EF4-FFF2-40B4-BE49-F238E27FC236}">
                <a16:creationId xmlns:a16="http://schemas.microsoft.com/office/drawing/2014/main" id="{84478587-7D14-8988-4815-A66980D5D058}"/>
              </a:ext>
            </a:extLst>
          </p:cNvPr>
          <p:cNvSpPr/>
          <p:nvPr userDrawn="1"/>
        </p:nvSpPr>
        <p:spPr>
          <a:xfrm>
            <a:off x="0" y="6525344"/>
            <a:ext cx="2445026" cy="327285"/>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59906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9" name="Picture 6"/>
          <p:cNvPicPr>
            <a:picLocks noChangeAspect="1"/>
          </p:cNvPicPr>
          <p:nvPr userDrawn="1"/>
        </p:nvPicPr>
        <p:blipFill>
          <a:blip r:embed="rId9"/>
          <a:stretch>
            <a:fillRect/>
          </a:stretch>
        </p:blipFill>
        <p:spPr>
          <a:xfrm>
            <a:off x="0" y="2"/>
            <a:ext cx="9144000" cy="6864351"/>
          </a:xfrm>
          <a:prstGeom prst="rect">
            <a:avLst/>
          </a:prstGeom>
        </p:spPr>
      </p:pic>
      <p:pic>
        <p:nvPicPr>
          <p:cNvPr id="8" name="Imagem 7"/>
          <p:cNvPicPr>
            <a:picLocks noChangeAspect="1"/>
          </p:cNvPicPr>
          <p:nvPr userDrawn="1"/>
        </p:nvPicPr>
        <p:blipFill rotWithShape="1">
          <a:blip r:embed="rId10" cstate="print">
            <a:extLst>
              <a:ext uri="{28A0092B-C50C-407E-A947-70E740481C1C}">
                <a14:useLocalDpi xmlns:a14="http://schemas.microsoft.com/office/drawing/2010/main"/>
              </a:ext>
            </a:extLst>
          </a:blip>
          <a:srcRect l="-10475" t="-31201" b="-62954"/>
          <a:stretch/>
        </p:blipFill>
        <p:spPr>
          <a:xfrm>
            <a:off x="8382001" y="279400"/>
            <a:ext cx="533399" cy="304799"/>
          </a:xfrm>
          <a:prstGeom prst="rect">
            <a:avLst/>
          </a:prstGeom>
        </p:spPr>
      </p:pic>
    </p:spTree>
    <p:extLst>
      <p:ext uri="{BB962C8B-B14F-4D97-AF65-F5344CB8AC3E}">
        <p14:creationId xmlns:p14="http://schemas.microsoft.com/office/powerpoint/2010/main" val="480073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ideo" Target="https://www.youtube.com/embed/XfqabC_akV0?feature=oembed" TargetMode="External"/><Relationship Id="rId5" Type="http://schemas.openxmlformats.org/officeDocument/2006/relationships/image" Target="../media/image11.jpe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video" Target="https://www.youtube.com/embed/3c7wVcIsbew?feature=oembed" TargetMode="External"/><Relationship Id="rId5" Type="http://schemas.openxmlformats.org/officeDocument/2006/relationships/image" Target="../media/image12.jpe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9E2FC07-A5E7-004D-AF47-CA34106B58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 y="837363"/>
            <a:ext cx="9135541" cy="5138742"/>
          </a:xfrm>
          <a:prstGeom prst="rect">
            <a:avLst/>
          </a:prstGeom>
        </p:spPr>
      </p:pic>
      <p:pic>
        <p:nvPicPr>
          <p:cNvPr id="7" name="Imagem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9542" y="2997941"/>
            <a:ext cx="3204916" cy="862123"/>
          </a:xfrm>
          <a:prstGeom prst="rect">
            <a:avLst/>
          </a:prstGeom>
        </p:spPr>
      </p:pic>
    </p:spTree>
    <p:extLst>
      <p:ext uri="{BB962C8B-B14F-4D97-AF65-F5344CB8AC3E}">
        <p14:creationId xmlns:p14="http://schemas.microsoft.com/office/powerpoint/2010/main" val="249767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935688"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Laboratório</a:t>
            </a:r>
          </a:p>
        </p:txBody>
      </p:sp>
      <p:sp>
        <p:nvSpPr>
          <p:cNvPr id="3" name="CaixaDeTexto 2">
            <a:extLst>
              <a:ext uri="{FF2B5EF4-FFF2-40B4-BE49-F238E27FC236}">
                <a16:creationId xmlns:a16="http://schemas.microsoft.com/office/drawing/2014/main" id="{009CF5F8-85AC-44A2-F5AA-FBD3CA7ACC1A}"/>
              </a:ext>
            </a:extLst>
          </p:cNvPr>
          <p:cNvSpPr txBox="1"/>
          <p:nvPr/>
        </p:nvSpPr>
        <p:spPr>
          <a:xfrm>
            <a:off x="755576" y="1443841"/>
            <a:ext cx="4248473" cy="3970318"/>
          </a:xfrm>
          <a:prstGeom prst="rect">
            <a:avLst/>
          </a:prstGeom>
          <a:noFill/>
        </p:spPr>
        <p:txBody>
          <a:bodyPr wrap="square">
            <a:spAutoFit/>
          </a:bodyPr>
          <a:lstStyle/>
          <a:p>
            <a:r>
              <a:rPr lang="pt-BR" dirty="0">
                <a:latin typeface="Gotham HTF"/>
              </a:rPr>
              <a:t>Os Objetivos deste laboratório são:</a:t>
            </a:r>
          </a:p>
          <a:p>
            <a:endParaRPr lang="pt-BR" dirty="0">
              <a:latin typeface="Gotham HTF"/>
            </a:endParaRPr>
          </a:p>
          <a:p>
            <a:pPr marL="285750" indent="-285750">
              <a:buFont typeface="Arial" panose="020B0604020202020204" pitchFamily="34" charset="0"/>
              <a:buChar char="•"/>
            </a:pPr>
            <a:r>
              <a:rPr lang="pt-BR" dirty="0">
                <a:latin typeface="Gotham HTF"/>
              </a:rPr>
              <a:t>Melhor compreender a composição de imagens digitais;</a:t>
            </a:r>
          </a:p>
          <a:p>
            <a:pPr marL="285750" indent="-285750">
              <a:buFont typeface="Arial" panose="020B0604020202020204" pitchFamily="34" charset="0"/>
              <a:buChar char="•"/>
            </a:pPr>
            <a:endParaRPr lang="pt-BR" dirty="0">
              <a:latin typeface="Gotham HTF"/>
            </a:endParaRPr>
          </a:p>
          <a:p>
            <a:pPr marL="285750" indent="-285750">
              <a:buFont typeface="Arial" panose="020B0604020202020204" pitchFamily="34" charset="0"/>
              <a:buChar char="•"/>
            </a:pPr>
            <a:r>
              <a:rPr lang="pt-BR" dirty="0">
                <a:latin typeface="Gotham HTF"/>
              </a:rPr>
              <a:t>Se familiarizar com as operações básicas disponíveis na biblioteca </a:t>
            </a:r>
            <a:r>
              <a:rPr lang="pt-BR" dirty="0" err="1">
                <a:latin typeface="Gotham HTF"/>
              </a:rPr>
              <a:t>OpenCV</a:t>
            </a:r>
            <a:r>
              <a:rPr lang="pt-BR" dirty="0">
                <a:latin typeface="Gotham HTF"/>
              </a:rPr>
              <a:t>;</a:t>
            </a:r>
          </a:p>
          <a:p>
            <a:pPr marL="285750" indent="-285750">
              <a:buFont typeface="Arial" panose="020B0604020202020204" pitchFamily="34" charset="0"/>
              <a:buChar char="•"/>
            </a:pPr>
            <a:endParaRPr lang="pt-BR" dirty="0">
              <a:latin typeface="Gotham HTF"/>
            </a:endParaRPr>
          </a:p>
          <a:p>
            <a:pPr marL="285750" indent="-285750">
              <a:buFont typeface="Arial" panose="020B0604020202020204" pitchFamily="34" charset="0"/>
              <a:buChar char="•"/>
            </a:pPr>
            <a:r>
              <a:rPr lang="pt-BR" dirty="0">
                <a:latin typeface="Gotham HTF"/>
              </a:rPr>
              <a:t>Melhor compreender as aplicações de filtros de convolução e manipulação de imagens;</a:t>
            </a:r>
          </a:p>
          <a:p>
            <a:endParaRPr lang="pt-BR" dirty="0">
              <a:latin typeface="Gotham HTF"/>
            </a:endParaRPr>
          </a:p>
          <a:p>
            <a:r>
              <a:rPr lang="pt-BR" dirty="0">
                <a:latin typeface="Gotham HTF"/>
              </a:rPr>
              <a:t>Para isso, vamos usar o nosso velho companheiro </a:t>
            </a:r>
            <a:r>
              <a:rPr lang="pt-BR">
                <a:latin typeface="Gotham HTF"/>
              </a:rPr>
              <a:t>Pikachu aqui ao </a:t>
            </a:r>
            <a:r>
              <a:rPr lang="pt-BR" dirty="0">
                <a:latin typeface="Gotham HTF"/>
              </a:rPr>
              <a:t>lado</a:t>
            </a:r>
          </a:p>
        </p:txBody>
      </p:sp>
      <p:pic>
        <p:nvPicPr>
          <p:cNvPr id="5" name="Imagem 4">
            <a:extLst>
              <a:ext uri="{FF2B5EF4-FFF2-40B4-BE49-F238E27FC236}">
                <a16:creationId xmlns:a16="http://schemas.microsoft.com/office/drawing/2014/main" id="{F86070B1-3A8E-40B2-C8E2-631E619F95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0938" y="1484784"/>
            <a:ext cx="3486700" cy="3429000"/>
          </a:xfrm>
          <a:prstGeom prst="rect">
            <a:avLst/>
          </a:prstGeom>
        </p:spPr>
      </p:pic>
    </p:spTree>
    <p:extLst>
      <p:ext uri="{BB962C8B-B14F-4D97-AF65-F5344CB8AC3E}">
        <p14:creationId xmlns:p14="http://schemas.microsoft.com/office/powerpoint/2010/main" val="413869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C086832-A571-BFA3-D684-7EEC4EF519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1451" y="692696"/>
            <a:ext cx="5961097" cy="3312368"/>
          </a:xfrm>
          <a:prstGeom prst="rect">
            <a:avLst/>
          </a:prstGeom>
        </p:spPr>
      </p:pic>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que é OCR?</a:t>
            </a:r>
          </a:p>
        </p:txBody>
      </p:sp>
      <p:sp>
        <p:nvSpPr>
          <p:cNvPr id="15" name="Retângulo: Canto Dobrado 14">
            <a:extLst>
              <a:ext uri="{FF2B5EF4-FFF2-40B4-BE49-F238E27FC236}">
                <a16:creationId xmlns:a16="http://schemas.microsoft.com/office/drawing/2014/main" id="{8E93513B-C4ED-2269-9319-96B4F1676252}"/>
              </a:ext>
            </a:extLst>
          </p:cNvPr>
          <p:cNvSpPr/>
          <p:nvPr/>
        </p:nvSpPr>
        <p:spPr>
          <a:xfrm>
            <a:off x="395536" y="3789040"/>
            <a:ext cx="8424936" cy="2376264"/>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i="0" dirty="0">
              <a:solidFill>
                <a:srgbClr val="333333"/>
              </a:solidFill>
              <a:effectLst/>
              <a:latin typeface="Gotham HTF"/>
            </a:endParaRPr>
          </a:p>
          <a:p>
            <a:pPr algn="ctr"/>
            <a:r>
              <a:rPr lang="pt-BR" b="1" i="0" dirty="0">
                <a:solidFill>
                  <a:srgbClr val="333333"/>
                </a:solidFill>
                <a:effectLst/>
                <a:latin typeface="Gotham HTF"/>
              </a:rPr>
              <a:t>“</a:t>
            </a:r>
            <a:r>
              <a:rPr lang="pt-BR" b="1" i="0" dirty="0" err="1">
                <a:solidFill>
                  <a:srgbClr val="333333"/>
                </a:solidFill>
                <a:effectLst/>
                <a:latin typeface="Gotham HTF"/>
              </a:rPr>
              <a:t>Optical</a:t>
            </a:r>
            <a:r>
              <a:rPr lang="pt-BR" b="1" i="0" dirty="0">
                <a:solidFill>
                  <a:srgbClr val="333333"/>
                </a:solidFill>
                <a:effectLst/>
                <a:latin typeface="Gotham HTF"/>
              </a:rPr>
              <a:t> </a:t>
            </a:r>
            <a:r>
              <a:rPr lang="pt-BR" b="1" i="0" dirty="0" err="1">
                <a:solidFill>
                  <a:srgbClr val="333333"/>
                </a:solidFill>
                <a:effectLst/>
                <a:latin typeface="Gotham HTF"/>
              </a:rPr>
              <a:t>character</a:t>
            </a:r>
            <a:r>
              <a:rPr lang="pt-BR" b="1" i="0" dirty="0">
                <a:solidFill>
                  <a:srgbClr val="333333"/>
                </a:solidFill>
                <a:effectLst/>
                <a:latin typeface="Gotham HTF"/>
              </a:rPr>
              <a:t> </a:t>
            </a:r>
            <a:r>
              <a:rPr lang="pt-BR" b="1" i="0" dirty="0" err="1">
                <a:solidFill>
                  <a:srgbClr val="333333"/>
                </a:solidFill>
                <a:effectLst/>
                <a:latin typeface="Gotham HTF"/>
              </a:rPr>
              <a:t>recognition</a:t>
            </a:r>
            <a:r>
              <a:rPr lang="pt-BR" b="1" i="0" dirty="0">
                <a:solidFill>
                  <a:srgbClr val="333333"/>
                </a:solidFill>
                <a:effectLst/>
                <a:latin typeface="Gotham HTF"/>
              </a:rPr>
              <a:t> </a:t>
            </a:r>
            <a:r>
              <a:rPr lang="pt-BR" b="0" i="0" dirty="0">
                <a:solidFill>
                  <a:srgbClr val="333333"/>
                </a:solidFill>
                <a:effectLst/>
                <a:latin typeface="Gotham HTF"/>
              </a:rPr>
              <a:t>(OCR – reconhecimento de caractere óptico) é o processo que converte uma imagem de texto em um formato de texto legível por máquina. Por exemplo, se você digitalizar um formulário ou recibo, seu computador salvará a digitalização como um arquivo de imagem. Você não pode usar um editor de texto para editar, pesquisar nem contar as palavras no arquivo de imagem. No entanto, você pode usar o OCR para converter a imagem em um documento de texto com o conteúdo armazenado como dados de texto.”</a:t>
            </a:r>
            <a:endParaRPr lang="pt-BR" dirty="0">
              <a:solidFill>
                <a:srgbClr val="ED145B"/>
              </a:solidFill>
              <a:latin typeface="Gotham HTF"/>
            </a:endParaRPr>
          </a:p>
        </p:txBody>
      </p:sp>
    </p:spTree>
    <p:extLst>
      <p:ext uri="{BB962C8B-B14F-4D97-AF65-F5344CB8AC3E}">
        <p14:creationId xmlns:p14="http://schemas.microsoft.com/office/powerpoint/2010/main" val="2464997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Aplicações de OCR</a:t>
            </a:r>
          </a:p>
        </p:txBody>
      </p:sp>
      <p:grpSp>
        <p:nvGrpSpPr>
          <p:cNvPr id="13" name="Agrupar 12">
            <a:extLst>
              <a:ext uri="{FF2B5EF4-FFF2-40B4-BE49-F238E27FC236}">
                <a16:creationId xmlns:a16="http://schemas.microsoft.com/office/drawing/2014/main" id="{0A1879C0-EB68-8060-D638-374A48909F7C}"/>
              </a:ext>
            </a:extLst>
          </p:cNvPr>
          <p:cNvGrpSpPr/>
          <p:nvPr/>
        </p:nvGrpSpPr>
        <p:grpSpPr>
          <a:xfrm>
            <a:off x="872184" y="1402607"/>
            <a:ext cx="3051744" cy="2696341"/>
            <a:chOff x="323528" y="1402607"/>
            <a:chExt cx="3051744" cy="2696341"/>
          </a:xfrm>
        </p:grpSpPr>
        <p:pic>
          <p:nvPicPr>
            <p:cNvPr id="5" name="Imagem 4">
              <a:extLst>
                <a:ext uri="{FF2B5EF4-FFF2-40B4-BE49-F238E27FC236}">
                  <a16:creationId xmlns:a16="http://schemas.microsoft.com/office/drawing/2014/main" id="{FED222F6-FB96-F99F-BDD1-17CE17A72B77}"/>
                </a:ext>
              </a:extLst>
            </p:cNvPr>
            <p:cNvPicPr>
              <a:picLocks noChangeAspect="1"/>
            </p:cNvPicPr>
            <p:nvPr/>
          </p:nvPicPr>
          <p:blipFill>
            <a:blip r:embed="rId3"/>
            <a:stretch>
              <a:fillRect/>
            </a:stretch>
          </p:blipFill>
          <p:spPr>
            <a:xfrm>
              <a:off x="323528" y="1402607"/>
              <a:ext cx="3051744" cy="2160000"/>
            </a:xfrm>
            <a:prstGeom prst="rect">
              <a:avLst/>
            </a:prstGeom>
          </p:spPr>
        </p:pic>
        <p:sp>
          <p:nvSpPr>
            <p:cNvPr id="7" name="CaixaDeTexto 6">
              <a:extLst>
                <a:ext uri="{FF2B5EF4-FFF2-40B4-BE49-F238E27FC236}">
                  <a16:creationId xmlns:a16="http://schemas.microsoft.com/office/drawing/2014/main" id="{7EF4F0F7-90EA-F8CC-0946-3FF8B386F559}"/>
                </a:ext>
              </a:extLst>
            </p:cNvPr>
            <p:cNvSpPr txBox="1"/>
            <p:nvPr/>
          </p:nvSpPr>
          <p:spPr>
            <a:xfrm>
              <a:off x="323528" y="3698838"/>
              <a:ext cx="3051744" cy="400110"/>
            </a:xfrm>
            <a:prstGeom prst="rect">
              <a:avLst/>
            </a:prstGeom>
            <a:noFill/>
          </p:spPr>
          <p:txBody>
            <a:bodyPr wrap="square">
              <a:spAutoFit/>
            </a:bodyPr>
            <a:lstStyle/>
            <a:p>
              <a:r>
                <a:rPr lang="pt-BR" sz="1000" dirty="0"/>
                <a:t>Fonte: https://pyimagesearch.com/2017/07/17/credit-card-ocr-with-opencv-and-python/</a:t>
              </a:r>
            </a:p>
          </p:txBody>
        </p:sp>
      </p:grpSp>
      <p:sp>
        <p:nvSpPr>
          <p:cNvPr id="12" name="Retângulo: Canto Dobrado 11">
            <a:extLst>
              <a:ext uri="{FF2B5EF4-FFF2-40B4-BE49-F238E27FC236}">
                <a16:creationId xmlns:a16="http://schemas.microsoft.com/office/drawing/2014/main" id="{CC70819D-F14A-B88C-039E-11CC82533405}"/>
              </a:ext>
            </a:extLst>
          </p:cNvPr>
          <p:cNvSpPr/>
          <p:nvPr/>
        </p:nvSpPr>
        <p:spPr>
          <a:xfrm>
            <a:off x="4312830" y="1669888"/>
            <a:ext cx="4480740"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Preenchimento automático de dados do cartão de crédito em Sites de Compras ou Pagamentos</a:t>
            </a:r>
          </a:p>
        </p:txBody>
      </p:sp>
    </p:spTree>
    <p:extLst>
      <p:ext uri="{BB962C8B-B14F-4D97-AF65-F5344CB8AC3E}">
        <p14:creationId xmlns:p14="http://schemas.microsoft.com/office/powerpoint/2010/main" val="1561279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0A1879C0-EB68-8060-D638-374A48909F7C}"/>
              </a:ext>
            </a:extLst>
          </p:cNvPr>
          <p:cNvGrpSpPr/>
          <p:nvPr/>
        </p:nvGrpSpPr>
        <p:grpSpPr>
          <a:xfrm>
            <a:off x="872184" y="1402607"/>
            <a:ext cx="3051744" cy="2696341"/>
            <a:chOff x="323528" y="1402607"/>
            <a:chExt cx="3051744" cy="2696341"/>
          </a:xfrm>
        </p:grpSpPr>
        <p:pic>
          <p:nvPicPr>
            <p:cNvPr id="5" name="Imagem 4">
              <a:extLst>
                <a:ext uri="{FF2B5EF4-FFF2-40B4-BE49-F238E27FC236}">
                  <a16:creationId xmlns:a16="http://schemas.microsoft.com/office/drawing/2014/main" id="{FED222F6-FB96-F99F-BDD1-17CE17A72B77}"/>
                </a:ext>
              </a:extLst>
            </p:cNvPr>
            <p:cNvPicPr>
              <a:picLocks noChangeAspect="1"/>
            </p:cNvPicPr>
            <p:nvPr/>
          </p:nvPicPr>
          <p:blipFill>
            <a:blip r:embed="rId3"/>
            <a:stretch>
              <a:fillRect/>
            </a:stretch>
          </p:blipFill>
          <p:spPr>
            <a:xfrm>
              <a:off x="323528" y="1402607"/>
              <a:ext cx="3051744" cy="2160000"/>
            </a:xfrm>
            <a:prstGeom prst="rect">
              <a:avLst/>
            </a:prstGeom>
          </p:spPr>
        </p:pic>
        <p:sp>
          <p:nvSpPr>
            <p:cNvPr id="7" name="CaixaDeTexto 6">
              <a:extLst>
                <a:ext uri="{FF2B5EF4-FFF2-40B4-BE49-F238E27FC236}">
                  <a16:creationId xmlns:a16="http://schemas.microsoft.com/office/drawing/2014/main" id="{7EF4F0F7-90EA-F8CC-0946-3FF8B386F559}"/>
                </a:ext>
              </a:extLst>
            </p:cNvPr>
            <p:cNvSpPr txBox="1"/>
            <p:nvPr/>
          </p:nvSpPr>
          <p:spPr>
            <a:xfrm>
              <a:off x="323528" y="3698838"/>
              <a:ext cx="3051744" cy="400110"/>
            </a:xfrm>
            <a:prstGeom prst="rect">
              <a:avLst/>
            </a:prstGeom>
            <a:noFill/>
          </p:spPr>
          <p:txBody>
            <a:bodyPr wrap="square">
              <a:spAutoFit/>
            </a:bodyPr>
            <a:lstStyle/>
            <a:p>
              <a:r>
                <a:rPr lang="pt-BR" sz="1000" dirty="0"/>
                <a:t>Fonte: https://pyimagesearch.com/2017/07/17/credit-card-ocr-with-opencv-and-python/</a:t>
              </a:r>
            </a:p>
          </p:txBody>
        </p:sp>
      </p:grpSp>
      <p:sp>
        <p:nvSpPr>
          <p:cNvPr id="12" name="Retângulo: Canto Dobrado 11">
            <a:extLst>
              <a:ext uri="{FF2B5EF4-FFF2-40B4-BE49-F238E27FC236}">
                <a16:creationId xmlns:a16="http://schemas.microsoft.com/office/drawing/2014/main" id="{CC70819D-F14A-B88C-039E-11CC82533405}"/>
              </a:ext>
            </a:extLst>
          </p:cNvPr>
          <p:cNvSpPr/>
          <p:nvPr/>
        </p:nvSpPr>
        <p:spPr>
          <a:xfrm>
            <a:off x="4312830" y="1669888"/>
            <a:ext cx="4480740"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Preenchimento automático de dados do cartão de crédito em Sites de Compras ou Pagamentos</a:t>
            </a:r>
          </a:p>
        </p:txBody>
      </p:sp>
      <p:grpSp>
        <p:nvGrpSpPr>
          <p:cNvPr id="9" name="Agrupar 8">
            <a:extLst>
              <a:ext uri="{FF2B5EF4-FFF2-40B4-BE49-F238E27FC236}">
                <a16:creationId xmlns:a16="http://schemas.microsoft.com/office/drawing/2014/main" id="{A4DEA941-217A-0D22-A261-5D706D76E184}"/>
              </a:ext>
            </a:extLst>
          </p:cNvPr>
          <p:cNvGrpSpPr/>
          <p:nvPr/>
        </p:nvGrpSpPr>
        <p:grpSpPr>
          <a:xfrm>
            <a:off x="4572000" y="3062971"/>
            <a:ext cx="3745396" cy="3678397"/>
            <a:chOff x="4680502" y="2913053"/>
            <a:chExt cx="3745396" cy="3678397"/>
          </a:xfrm>
        </p:grpSpPr>
        <p:pic>
          <p:nvPicPr>
            <p:cNvPr id="3" name="Imagem 2">
              <a:extLst>
                <a:ext uri="{FF2B5EF4-FFF2-40B4-BE49-F238E27FC236}">
                  <a16:creationId xmlns:a16="http://schemas.microsoft.com/office/drawing/2014/main" id="{68C6579F-6E65-8C97-A060-89F46C0C3466}"/>
                </a:ext>
              </a:extLst>
            </p:cNvPr>
            <p:cNvPicPr>
              <a:picLocks noChangeAspect="1"/>
            </p:cNvPicPr>
            <p:nvPr/>
          </p:nvPicPr>
          <p:blipFill rotWithShape="1">
            <a:blip r:embed="rId4">
              <a:extLst>
                <a:ext uri="{28A0092B-C50C-407E-A947-70E740481C1C}">
                  <a14:useLocalDpi xmlns:a14="http://schemas.microsoft.com/office/drawing/2010/main" val="0"/>
                </a:ext>
              </a:extLst>
            </a:blip>
            <a:srcRect l="10689" t="13063" r="22266"/>
            <a:stretch/>
          </p:blipFill>
          <p:spPr>
            <a:xfrm>
              <a:off x="4680502" y="2913053"/>
              <a:ext cx="3745396" cy="3237761"/>
            </a:xfrm>
            <a:prstGeom prst="rect">
              <a:avLst/>
            </a:prstGeom>
          </p:spPr>
        </p:pic>
        <p:sp>
          <p:nvSpPr>
            <p:cNvPr id="6" name="CaixaDeTexto 5">
              <a:extLst>
                <a:ext uri="{FF2B5EF4-FFF2-40B4-BE49-F238E27FC236}">
                  <a16:creationId xmlns:a16="http://schemas.microsoft.com/office/drawing/2014/main" id="{CD4F3015-6667-E633-5749-00E4B6C4FAA3}"/>
                </a:ext>
              </a:extLst>
            </p:cNvPr>
            <p:cNvSpPr txBox="1"/>
            <p:nvPr/>
          </p:nvSpPr>
          <p:spPr>
            <a:xfrm>
              <a:off x="4680502" y="6160563"/>
              <a:ext cx="3636894" cy="430887"/>
            </a:xfrm>
            <a:prstGeom prst="rect">
              <a:avLst/>
            </a:prstGeom>
            <a:noFill/>
          </p:spPr>
          <p:txBody>
            <a:bodyPr wrap="square">
              <a:spAutoFit/>
            </a:bodyPr>
            <a:lstStyle/>
            <a:p>
              <a:r>
                <a:rPr lang="pt-BR" sz="1100" dirty="0"/>
                <a:t>Fonte: https://iotdesignpro.com/projects/real-time-license-plate-recognition-using-raspberry-pi-and-python</a:t>
              </a:r>
            </a:p>
          </p:txBody>
        </p:sp>
      </p:grpSp>
      <p:sp>
        <p:nvSpPr>
          <p:cNvPr id="8" name="Retângulo: Canto Dobrado 7">
            <a:extLst>
              <a:ext uri="{FF2B5EF4-FFF2-40B4-BE49-F238E27FC236}">
                <a16:creationId xmlns:a16="http://schemas.microsoft.com/office/drawing/2014/main" id="{EB7B5DE2-8688-240E-30DC-BA0A60A08A1F}"/>
              </a:ext>
            </a:extLst>
          </p:cNvPr>
          <p:cNvSpPr/>
          <p:nvPr/>
        </p:nvSpPr>
        <p:spPr>
          <a:xfrm>
            <a:off x="215516" y="4681851"/>
            <a:ext cx="4032448"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Identificação de placas de veículos para monitoramento de vias, sistemas de segurança, cobrança de pedágio, etc. </a:t>
            </a:r>
          </a:p>
        </p:txBody>
      </p:sp>
      <p:sp>
        <p:nvSpPr>
          <p:cNvPr id="2" name="TextBox 6">
            <a:extLst>
              <a:ext uri="{FF2B5EF4-FFF2-40B4-BE49-F238E27FC236}">
                <a16:creationId xmlns:a16="http://schemas.microsoft.com/office/drawing/2014/main" id="{9899FE65-D6A7-E71D-6B70-338925BD9A12}"/>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Aplicações de OCR</a:t>
            </a:r>
          </a:p>
        </p:txBody>
      </p:sp>
    </p:spTree>
    <p:extLst>
      <p:ext uri="{BB962C8B-B14F-4D97-AF65-F5344CB8AC3E}">
        <p14:creationId xmlns:p14="http://schemas.microsoft.com/office/powerpoint/2010/main" val="3836668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Canto Dobrado 11">
            <a:extLst>
              <a:ext uri="{FF2B5EF4-FFF2-40B4-BE49-F238E27FC236}">
                <a16:creationId xmlns:a16="http://schemas.microsoft.com/office/drawing/2014/main" id="{CC70819D-F14A-B88C-039E-11CC82533405}"/>
              </a:ext>
            </a:extLst>
          </p:cNvPr>
          <p:cNvSpPr/>
          <p:nvPr/>
        </p:nvSpPr>
        <p:spPr>
          <a:xfrm>
            <a:off x="4312830" y="1741896"/>
            <a:ext cx="4480740"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Utilizar técnicas de </a:t>
            </a:r>
            <a:r>
              <a:rPr lang="pt-BR" dirty="0" err="1">
                <a:solidFill>
                  <a:schemeClr val="tx1"/>
                </a:solidFill>
              </a:rPr>
              <a:t>text</a:t>
            </a:r>
            <a:r>
              <a:rPr lang="pt-BR" dirty="0">
                <a:solidFill>
                  <a:schemeClr val="tx1"/>
                </a:solidFill>
              </a:rPr>
              <a:t> </a:t>
            </a:r>
            <a:r>
              <a:rPr lang="pt-BR" dirty="0" err="1">
                <a:solidFill>
                  <a:schemeClr val="tx1"/>
                </a:solidFill>
              </a:rPr>
              <a:t>to</a:t>
            </a:r>
            <a:r>
              <a:rPr lang="pt-BR" dirty="0">
                <a:solidFill>
                  <a:schemeClr val="tx1"/>
                </a:solidFill>
              </a:rPr>
              <a:t> speech (texto para fala) em aplicações para facilitar a “leitura” de documentos.</a:t>
            </a:r>
          </a:p>
        </p:txBody>
      </p:sp>
      <p:pic>
        <p:nvPicPr>
          <p:cNvPr id="4" name="Imagem 3">
            <a:extLst>
              <a:ext uri="{FF2B5EF4-FFF2-40B4-BE49-F238E27FC236}">
                <a16:creationId xmlns:a16="http://schemas.microsoft.com/office/drawing/2014/main" id="{ED01DC21-C5C9-5DAE-3471-8CEE400F09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571" y="1281143"/>
            <a:ext cx="2786337" cy="2003841"/>
          </a:xfrm>
          <a:prstGeom prst="rect">
            <a:avLst/>
          </a:prstGeom>
        </p:spPr>
      </p:pic>
      <p:sp>
        <p:nvSpPr>
          <p:cNvPr id="15" name="CaixaDeTexto 14">
            <a:extLst>
              <a:ext uri="{FF2B5EF4-FFF2-40B4-BE49-F238E27FC236}">
                <a16:creationId xmlns:a16="http://schemas.microsoft.com/office/drawing/2014/main" id="{B1D419D3-CF7F-4EF0-74CF-4D8502E3C3A6}"/>
              </a:ext>
            </a:extLst>
          </p:cNvPr>
          <p:cNvSpPr txBox="1"/>
          <p:nvPr/>
        </p:nvSpPr>
        <p:spPr>
          <a:xfrm>
            <a:off x="838571" y="3284984"/>
            <a:ext cx="2786337" cy="600164"/>
          </a:xfrm>
          <a:prstGeom prst="rect">
            <a:avLst/>
          </a:prstGeom>
          <a:noFill/>
        </p:spPr>
        <p:txBody>
          <a:bodyPr wrap="square">
            <a:spAutoFit/>
          </a:bodyPr>
          <a:lstStyle/>
          <a:p>
            <a:r>
              <a:rPr lang="pt-BR" sz="1100" dirty="0"/>
              <a:t>Fonte: https://www.amazon.com/Reader-Secure-Scanner-Inclusion-Workplace/dp/B08KS8ZC7Q</a:t>
            </a:r>
          </a:p>
        </p:txBody>
      </p:sp>
      <p:sp>
        <p:nvSpPr>
          <p:cNvPr id="2" name="TextBox 6">
            <a:extLst>
              <a:ext uri="{FF2B5EF4-FFF2-40B4-BE49-F238E27FC236}">
                <a16:creationId xmlns:a16="http://schemas.microsoft.com/office/drawing/2014/main" id="{8E69CBF7-D4D5-EDA9-DC98-1CAAE2404108}"/>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Aplicações de OCR</a:t>
            </a:r>
          </a:p>
        </p:txBody>
      </p:sp>
    </p:spTree>
    <p:extLst>
      <p:ext uri="{BB962C8B-B14F-4D97-AF65-F5344CB8AC3E}">
        <p14:creationId xmlns:p14="http://schemas.microsoft.com/office/powerpoint/2010/main" val="205385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Canto Dobrado 11">
            <a:extLst>
              <a:ext uri="{FF2B5EF4-FFF2-40B4-BE49-F238E27FC236}">
                <a16:creationId xmlns:a16="http://schemas.microsoft.com/office/drawing/2014/main" id="{CC70819D-F14A-B88C-039E-11CC82533405}"/>
              </a:ext>
            </a:extLst>
          </p:cNvPr>
          <p:cNvSpPr/>
          <p:nvPr/>
        </p:nvSpPr>
        <p:spPr>
          <a:xfrm>
            <a:off x="4312830" y="1741896"/>
            <a:ext cx="4480740"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Utilizar técnicas de </a:t>
            </a:r>
            <a:r>
              <a:rPr lang="pt-BR" dirty="0" err="1">
                <a:solidFill>
                  <a:schemeClr val="tx1"/>
                </a:solidFill>
              </a:rPr>
              <a:t>text</a:t>
            </a:r>
            <a:r>
              <a:rPr lang="pt-BR" dirty="0">
                <a:solidFill>
                  <a:schemeClr val="tx1"/>
                </a:solidFill>
              </a:rPr>
              <a:t> </a:t>
            </a:r>
            <a:r>
              <a:rPr lang="pt-BR" dirty="0" err="1">
                <a:solidFill>
                  <a:schemeClr val="tx1"/>
                </a:solidFill>
              </a:rPr>
              <a:t>to</a:t>
            </a:r>
            <a:r>
              <a:rPr lang="pt-BR" dirty="0">
                <a:solidFill>
                  <a:schemeClr val="tx1"/>
                </a:solidFill>
              </a:rPr>
              <a:t> speech (texto para fala) em aplicações para facilitar a “leitura” de documentos.</a:t>
            </a:r>
          </a:p>
        </p:txBody>
      </p:sp>
      <p:sp>
        <p:nvSpPr>
          <p:cNvPr id="8" name="Retângulo: Canto Dobrado 7">
            <a:extLst>
              <a:ext uri="{FF2B5EF4-FFF2-40B4-BE49-F238E27FC236}">
                <a16:creationId xmlns:a16="http://schemas.microsoft.com/office/drawing/2014/main" id="{EB7B5DE2-8688-240E-30DC-BA0A60A08A1F}"/>
              </a:ext>
            </a:extLst>
          </p:cNvPr>
          <p:cNvSpPr/>
          <p:nvPr/>
        </p:nvSpPr>
        <p:spPr>
          <a:xfrm>
            <a:off x="215516" y="4681851"/>
            <a:ext cx="2556284" cy="1039032"/>
          </a:xfrm>
          <a:prstGeom prst="foldedCorner">
            <a:avLst/>
          </a:prstGeom>
          <a:noFill/>
          <a:ln>
            <a:solidFill>
              <a:srgbClr val="ED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Controle contábil pessoal ou empresarial</a:t>
            </a:r>
          </a:p>
        </p:txBody>
      </p:sp>
      <p:pic>
        <p:nvPicPr>
          <p:cNvPr id="4" name="Imagem 3">
            <a:extLst>
              <a:ext uri="{FF2B5EF4-FFF2-40B4-BE49-F238E27FC236}">
                <a16:creationId xmlns:a16="http://schemas.microsoft.com/office/drawing/2014/main" id="{ED01DC21-C5C9-5DAE-3471-8CEE400F09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571" y="1281143"/>
            <a:ext cx="2786337" cy="2003841"/>
          </a:xfrm>
          <a:prstGeom prst="rect">
            <a:avLst/>
          </a:prstGeom>
        </p:spPr>
      </p:pic>
      <p:sp>
        <p:nvSpPr>
          <p:cNvPr id="15" name="CaixaDeTexto 14">
            <a:extLst>
              <a:ext uri="{FF2B5EF4-FFF2-40B4-BE49-F238E27FC236}">
                <a16:creationId xmlns:a16="http://schemas.microsoft.com/office/drawing/2014/main" id="{B1D419D3-CF7F-4EF0-74CF-4D8502E3C3A6}"/>
              </a:ext>
            </a:extLst>
          </p:cNvPr>
          <p:cNvSpPr txBox="1"/>
          <p:nvPr/>
        </p:nvSpPr>
        <p:spPr>
          <a:xfrm>
            <a:off x="838571" y="3284984"/>
            <a:ext cx="2786337" cy="600164"/>
          </a:xfrm>
          <a:prstGeom prst="rect">
            <a:avLst/>
          </a:prstGeom>
          <a:noFill/>
        </p:spPr>
        <p:txBody>
          <a:bodyPr wrap="square">
            <a:spAutoFit/>
          </a:bodyPr>
          <a:lstStyle/>
          <a:p>
            <a:r>
              <a:rPr lang="pt-BR" sz="1100" dirty="0"/>
              <a:t>Fonte: https://www.amazon.com/Reader-Secure-Scanner-Inclusion-Workplace/dp/B08KS8ZC7Q</a:t>
            </a:r>
          </a:p>
        </p:txBody>
      </p:sp>
      <p:grpSp>
        <p:nvGrpSpPr>
          <p:cNvPr id="7" name="Agrupar 6">
            <a:extLst>
              <a:ext uri="{FF2B5EF4-FFF2-40B4-BE49-F238E27FC236}">
                <a16:creationId xmlns:a16="http://schemas.microsoft.com/office/drawing/2014/main" id="{09F324CF-1BA0-6505-7D2E-F776F40F3A3A}"/>
              </a:ext>
            </a:extLst>
          </p:cNvPr>
          <p:cNvGrpSpPr/>
          <p:nvPr/>
        </p:nvGrpSpPr>
        <p:grpSpPr>
          <a:xfrm>
            <a:off x="2891259" y="4143095"/>
            <a:ext cx="6052303" cy="2581555"/>
            <a:chOff x="2891259" y="4143095"/>
            <a:chExt cx="6052303" cy="2581555"/>
          </a:xfrm>
        </p:grpSpPr>
        <p:sp>
          <p:nvSpPr>
            <p:cNvPr id="3" name="CaixaDeTexto 2">
              <a:extLst>
                <a:ext uri="{FF2B5EF4-FFF2-40B4-BE49-F238E27FC236}">
                  <a16:creationId xmlns:a16="http://schemas.microsoft.com/office/drawing/2014/main" id="{0396B6C8-0E5D-2AA0-1209-151640C2EC47}"/>
                </a:ext>
              </a:extLst>
            </p:cNvPr>
            <p:cNvSpPr txBox="1"/>
            <p:nvPr/>
          </p:nvSpPr>
          <p:spPr>
            <a:xfrm>
              <a:off x="3131840" y="6293763"/>
              <a:ext cx="3709789" cy="430887"/>
            </a:xfrm>
            <a:prstGeom prst="rect">
              <a:avLst/>
            </a:prstGeom>
            <a:noFill/>
          </p:spPr>
          <p:txBody>
            <a:bodyPr wrap="square">
              <a:spAutoFit/>
            </a:bodyPr>
            <a:lstStyle/>
            <a:p>
              <a:r>
                <a:rPr lang="pt-BR" sz="1100" dirty="0"/>
                <a:t>Fonte: https://help.catalytic.com/docs/images-optical-character-recognition-ocr/</a:t>
              </a:r>
            </a:p>
          </p:txBody>
        </p:sp>
        <p:pic>
          <p:nvPicPr>
            <p:cNvPr id="6" name="Imagem 5">
              <a:extLst>
                <a:ext uri="{FF2B5EF4-FFF2-40B4-BE49-F238E27FC236}">
                  <a16:creationId xmlns:a16="http://schemas.microsoft.com/office/drawing/2014/main" id="{42B960A1-0242-54C9-4699-063203453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259" y="4143095"/>
              <a:ext cx="6052303" cy="2223563"/>
            </a:xfrm>
            <a:prstGeom prst="rect">
              <a:avLst/>
            </a:prstGeom>
          </p:spPr>
        </p:pic>
      </p:grpSp>
      <p:sp>
        <p:nvSpPr>
          <p:cNvPr id="2" name="TextBox 6">
            <a:extLst>
              <a:ext uri="{FF2B5EF4-FFF2-40B4-BE49-F238E27FC236}">
                <a16:creationId xmlns:a16="http://schemas.microsoft.com/office/drawing/2014/main" id="{2A8FB1B5-67E3-E221-293E-C778DBC6F41E}"/>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Aplicações de OCR</a:t>
            </a:r>
          </a:p>
        </p:txBody>
      </p:sp>
    </p:spTree>
    <p:extLst>
      <p:ext uri="{BB962C8B-B14F-4D97-AF65-F5344CB8AC3E}">
        <p14:creationId xmlns:p14="http://schemas.microsoft.com/office/powerpoint/2010/main" val="419455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3" name="TextBox 6">
            <a:extLst>
              <a:ext uri="{FF2B5EF4-FFF2-40B4-BE49-F238E27FC236}">
                <a16:creationId xmlns:a16="http://schemas.microsoft.com/office/drawing/2014/main" id="{421B3DB5-C0DF-333E-351F-A6A142018A45}"/>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Como funciona OCR</a:t>
            </a:r>
          </a:p>
        </p:txBody>
      </p:sp>
    </p:spTree>
    <p:extLst>
      <p:ext uri="{BB962C8B-B14F-4D97-AF65-F5344CB8AC3E}">
        <p14:creationId xmlns:p14="http://schemas.microsoft.com/office/powerpoint/2010/main" val="794455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2771800" y="1187098"/>
            <a:ext cx="2845296" cy="1438968"/>
          </a:xfrm>
          <a:prstGeom prst="wedgeRectCallout">
            <a:avLst>
              <a:gd name="adj1" fmla="val -74379"/>
              <a:gd name="adj2" fmla="val 72422"/>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dirty="0">
                <a:solidFill>
                  <a:schemeClr val="bg1"/>
                </a:solidFill>
                <a:effectLst/>
                <a:latin typeface="Gotham HTF"/>
              </a:rPr>
              <a:t>Nesta etapa, </a:t>
            </a:r>
            <a:r>
              <a:rPr lang="pt-BR" dirty="0">
                <a:solidFill>
                  <a:schemeClr val="bg1"/>
                </a:solidFill>
                <a:latin typeface="Gotham HTF"/>
              </a:rPr>
              <a:t>é realizada a digitalização da imagem contendo um texto</a:t>
            </a:r>
          </a:p>
        </p:txBody>
      </p:sp>
      <p:sp>
        <p:nvSpPr>
          <p:cNvPr id="2" name="TextBox 6">
            <a:extLst>
              <a:ext uri="{FF2B5EF4-FFF2-40B4-BE49-F238E27FC236}">
                <a16:creationId xmlns:a16="http://schemas.microsoft.com/office/drawing/2014/main" id="{B738B8B4-DD05-7480-F69F-519599F8BA9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Como funciona OCR</a:t>
            </a:r>
          </a:p>
        </p:txBody>
      </p:sp>
    </p:spTree>
    <p:extLst>
      <p:ext uri="{BB962C8B-B14F-4D97-AF65-F5344CB8AC3E}">
        <p14:creationId xmlns:p14="http://schemas.microsoft.com/office/powerpoint/2010/main" val="4128019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3311352" y="743156"/>
            <a:ext cx="5040560" cy="1438968"/>
          </a:xfrm>
          <a:prstGeom prst="wedgeRectCallout">
            <a:avLst>
              <a:gd name="adj1" fmla="val -22283"/>
              <a:gd name="adj2" fmla="val 100268"/>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a:solidFill>
                  <a:schemeClr val="bg1"/>
                </a:solidFill>
                <a:effectLst/>
                <a:latin typeface="Gotham HTF"/>
              </a:rPr>
              <a:t>Nesta etapa, a imagem digitalizada é ajustada e tratada para melhorar sua qualidade e legibilidade. Isso pode incluir operações como correção de distorção, remoção de ruído e ajuste de contraste e brilho.</a:t>
            </a:r>
            <a:endParaRPr lang="pt-BR" dirty="0">
              <a:solidFill>
                <a:schemeClr val="bg1"/>
              </a:solidFill>
              <a:latin typeface="Gotham HTF"/>
            </a:endParaRPr>
          </a:p>
        </p:txBody>
      </p:sp>
      <p:sp>
        <p:nvSpPr>
          <p:cNvPr id="2" name="TextBox 6">
            <a:extLst>
              <a:ext uri="{FF2B5EF4-FFF2-40B4-BE49-F238E27FC236}">
                <a16:creationId xmlns:a16="http://schemas.microsoft.com/office/drawing/2014/main" id="{8467CAC0-B29B-E948-6705-94C2D913E84B}"/>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Como funciona OCR</a:t>
            </a:r>
          </a:p>
        </p:txBody>
      </p:sp>
    </p:spTree>
    <p:extLst>
      <p:ext uri="{BB962C8B-B14F-4D97-AF65-F5344CB8AC3E}">
        <p14:creationId xmlns:p14="http://schemas.microsoft.com/office/powerpoint/2010/main" val="3217264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3707904" y="835112"/>
            <a:ext cx="5040560" cy="1438968"/>
          </a:xfrm>
          <a:prstGeom prst="wedgeRectCallout">
            <a:avLst>
              <a:gd name="adj1" fmla="val 19298"/>
              <a:gd name="adj2" fmla="val 90272"/>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dirty="0">
                <a:solidFill>
                  <a:schemeClr val="bg1"/>
                </a:solidFill>
                <a:effectLst/>
                <a:latin typeface="Gotham HTF"/>
              </a:rPr>
              <a:t>Em seguida, a imagem é dividida em regiões ou áreas que contêm caracteres. Isso é feito usando técnicas de segmentação de imagem, como detecção de bordas e análise de textura.</a:t>
            </a:r>
            <a:endParaRPr lang="pt-BR" dirty="0">
              <a:solidFill>
                <a:schemeClr val="bg1"/>
              </a:solidFill>
              <a:latin typeface="Gotham HTF"/>
            </a:endParaRPr>
          </a:p>
        </p:txBody>
      </p:sp>
      <p:sp>
        <p:nvSpPr>
          <p:cNvPr id="2" name="TextBox 6">
            <a:extLst>
              <a:ext uri="{FF2B5EF4-FFF2-40B4-BE49-F238E27FC236}">
                <a16:creationId xmlns:a16="http://schemas.microsoft.com/office/drawing/2014/main" id="{8A0E8A57-D3ED-B2F0-E7EA-501F8DBCEFFC}"/>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Como funciona OCR</a:t>
            </a:r>
          </a:p>
        </p:txBody>
      </p:sp>
    </p:spTree>
    <p:extLst>
      <p:ext uri="{BB962C8B-B14F-4D97-AF65-F5344CB8AC3E}">
        <p14:creationId xmlns:p14="http://schemas.microsoft.com/office/powerpoint/2010/main" val="3328315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97070" y="1525840"/>
            <a:ext cx="5976009" cy="1077218"/>
          </a:xfrm>
          <a:prstGeom prst="rect">
            <a:avLst/>
          </a:prstGeom>
          <a:noFill/>
        </p:spPr>
        <p:txBody>
          <a:bodyPr wrap="square" rtlCol="0">
            <a:spAutoFit/>
          </a:bodyPr>
          <a:lstStyle/>
          <a:p>
            <a:pPr algn="ctr"/>
            <a:r>
              <a:rPr lang="pt-BR" sz="2400" dirty="0">
                <a:solidFill>
                  <a:srgbClr val="ED145B"/>
                </a:solidFill>
                <a:latin typeface="Gotham HTF" pitchFamily="50" charset="0"/>
                <a:cs typeface="Gotham HTF Light"/>
              </a:rPr>
              <a:t>ANÁLISE E DESENVOLVIMENTO DE SISTEMAS</a:t>
            </a:r>
            <a:endParaRPr lang="en-US" sz="3497" dirty="0">
              <a:solidFill>
                <a:srgbClr val="ED145B"/>
              </a:solidFill>
              <a:latin typeface="Gotham HTF" pitchFamily="50" charset="0"/>
              <a:cs typeface="Gotham HTF Light"/>
            </a:endParaRPr>
          </a:p>
          <a:p>
            <a:pPr algn="ctr"/>
            <a:r>
              <a:rPr lang="pt-BR" sz="2000" cap="all" dirty="0">
                <a:solidFill>
                  <a:srgbClr val="91A3AD"/>
                </a:solidFill>
                <a:latin typeface="Gotham HTF Light"/>
              </a:rPr>
              <a:t>DISRUPTIVE ARCHITECTURES: IOT, IOB &amp; IA</a:t>
            </a:r>
          </a:p>
          <a:p>
            <a:pPr algn="ctr"/>
            <a:endParaRPr lang="en-US" sz="2000" dirty="0">
              <a:solidFill>
                <a:srgbClr val="91A3AD"/>
              </a:solidFill>
              <a:latin typeface="Gotham HTF Light"/>
              <a:cs typeface="Gotham HTF Light"/>
            </a:endParaRPr>
          </a:p>
        </p:txBody>
      </p:sp>
      <p:pic>
        <p:nvPicPr>
          <p:cNvPr id="6" name="Picture 7"/>
          <p:cNvPicPr>
            <a:picLocks noChangeAspect="1"/>
          </p:cNvPicPr>
          <p:nvPr/>
        </p:nvPicPr>
        <p:blipFill>
          <a:blip r:embed="rId3"/>
          <a:stretch>
            <a:fillRect/>
          </a:stretch>
        </p:blipFill>
        <p:spPr>
          <a:xfrm>
            <a:off x="263471" y="1031740"/>
            <a:ext cx="2044892" cy="2397260"/>
          </a:xfrm>
          <a:prstGeom prst="rect">
            <a:avLst/>
          </a:prstGeom>
        </p:spPr>
      </p:pic>
      <p:pic>
        <p:nvPicPr>
          <p:cNvPr id="11" name="Picture 8"/>
          <p:cNvPicPr>
            <a:picLocks noChangeAspect="1"/>
          </p:cNvPicPr>
          <p:nvPr/>
        </p:nvPicPr>
        <p:blipFill>
          <a:blip r:embed="rId4"/>
          <a:stretch>
            <a:fillRect/>
          </a:stretch>
        </p:blipFill>
        <p:spPr>
          <a:xfrm>
            <a:off x="6861784" y="3429000"/>
            <a:ext cx="2018746" cy="2397260"/>
          </a:xfrm>
          <a:prstGeom prst="rect">
            <a:avLst/>
          </a:prstGeom>
        </p:spPr>
      </p:pic>
      <p:sp>
        <p:nvSpPr>
          <p:cNvPr id="8" name="CaixaDeTexto 7">
            <a:extLst>
              <a:ext uri="{FF2B5EF4-FFF2-40B4-BE49-F238E27FC236}">
                <a16:creationId xmlns:a16="http://schemas.microsoft.com/office/drawing/2014/main" id="{FF2D797C-9004-4E71-9A05-AEC533C3C543}"/>
              </a:ext>
            </a:extLst>
          </p:cNvPr>
          <p:cNvSpPr txBox="1"/>
          <p:nvPr/>
        </p:nvSpPr>
        <p:spPr>
          <a:xfrm>
            <a:off x="1683010" y="3105835"/>
            <a:ext cx="5777981" cy="1754326"/>
          </a:xfrm>
          <a:prstGeom prst="rect">
            <a:avLst/>
          </a:prstGeom>
          <a:noFill/>
        </p:spPr>
        <p:txBody>
          <a:bodyPr wrap="square">
            <a:spAutoFit/>
          </a:bodyPr>
          <a:lstStyle/>
          <a:p>
            <a:pPr algn="ctr"/>
            <a:r>
              <a:rPr lang="pt-BR" sz="3600" dirty="0">
                <a:solidFill>
                  <a:srgbClr val="ED265B"/>
                </a:solidFill>
                <a:latin typeface="Gotham HTF Medium"/>
              </a:rPr>
              <a:t>11 – Visão Computacional – Introdução ao </a:t>
            </a:r>
            <a:r>
              <a:rPr lang="pt-BR" sz="3600" dirty="0" err="1">
                <a:solidFill>
                  <a:srgbClr val="ED265B"/>
                </a:solidFill>
                <a:latin typeface="Gotham HTF Medium"/>
              </a:rPr>
              <a:t>OpenCV</a:t>
            </a:r>
            <a:r>
              <a:rPr lang="pt-BR" sz="3600" dirty="0">
                <a:solidFill>
                  <a:srgbClr val="ED265B"/>
                </a:solidFill>
                <a:latin typeface="Gotham HTF Medium"/>
              </a:rPr>
              <a:t> e Aplicação do OCR</a:t>
            </a:r>
          </a:p>
        </p:txBody>
      </p:sp>
      <p:grpSp>
        <p:nvGrpSpPr>
          <p:cNvPr id="22" name="Agrupar 21">
            <a:extLst>
              <a:ext uri="{FF2B5EF4-FFF2-40B4-BE49-F238E27FC236}">
                <a16:creationId xmlns:a16="http://schemas.microsoft.com/office/drawing/2014/main" id="{75573A3E-34DC-2775-9C00-D54B073E771D}"/>
              </a:ext>
            </a:extLst>
          </p:cNvPr>
          <p:cNvGrpSpPr/>
          <p:nvPr/>
        </p:nvGrpSpPr>
        <p:grpSpPr>
          <a:xfrm>
            <a:off x="179512" y="5949280"/>
            <a:ext cx="5022312" cy="751853"/>
            <a:chOff x="1763688" y="4386590"/>
            <a:chExt cx="5022312" cy="751853"/>
          </a:xfrm>
        </p:grpSpPr>
        <p:sp>
          <p:nvSpPr>
            <p:cNvPr id="15" name="CaixaDeTexto 14">
              <a:extLst>
                <a:ext uri="{FF2B5EF4-FFF2-40B4-BE49-F238E27FC236}">
                  <a16:creationId xmlns:a16="http://schemas.microsoft.com/office/drawing/2014/main" id="{0E2E8EB7-77AA-4756-81C3-EA2F018D5F9F}"/>
                </a:ext>
              </a:extLst>
            </p:cNvPr>
            <p:cNvSpPr txBox="1"/>
            <p:nvPr/>
          </p:nvSpPr>
          <p:spPr>
            <a:xfrm>
              <a:off x="2192643" y="4386590"/>
              <a:ext cx="4593357" cy="338554"/>
            </a:xfrm>
            <a:prstGeom prst="rect">
              <a:avLst/>
            </a:prstGeom>
            <a:noFill/>
          </p:spPr>
          <p:txBody>
            <a:bodyPr wrap="square">
              <a:spAutoFit/>
            </a:bodyPr>
            <a:lstStyle/>
            <a:p>
              <a:r>
                <a:rPr lang="en-US" sz="1600" dirty="0">
                  <a:solidFill>
                    <a:srgbClr val="91A3AD"/>
                  </a:solidFill>
                  <a:latin typeface="Gotham HTF Light"/>
                  <a:cs typeface="Gotham HTF Light"/>
                </a:rPr>
                <a:t>Prof. Airton Y. C. </a:t>
              </a:r>
              <a:r>
                <a:rPr lang="en-US" sz="1600" dirty="0" err="1">
                  <a:solidFill>
                    <a:srgbClr val="91A3AD"/>
                  </a:solidFill>
                  <a:latin typeface="Gotham HTF Light"/>
                  <a:cs typeface="Gotham HTF Light"/>
                </a:rPr>
                <a:t>Toyofuku</a:t>
              </a:r>
              <a:r>
                <a:rPr lang="en-US" sz="1600" dirty="0">
                  <a:solidFill>
                    <a:srgbClr val="91A3AD"/>
                  </a:solidFill>
                  <a:latin typeface="Gotham HTF Light"/>
                  <a:cs typeface="Gotham HTF Light"/>
                </a:rPr>
                <a:t> </a:t>
              </a:r>
            </a:p>
          </p:txBody>
        </p:sp>
        <p:grpSp>
          <p:nvGrpSpPr>
            <p:cNvPr id="14" name="Google Shape;1218;p37">
              <a:extLst>
                <a:ext uri="{FF2B5EF4-FFF2-40B4-BE49-F238E27FC236}">
                  <a16:creationId xmlns:a16="http://schemas.microsoft.com/office/drawing/2014/main" id="{DD3164F3-E3ED-EBFB-6D27-687ADBCEA5D0}"/>
                </a:ext>
              </a:extLst>
            </p:cNvPr>
            <p:cNvGrpSpPr/>
            <p:nvPr/>
          </p:nvGrpSpPr>
          <p:grpSpPr>
            <a:xfrm>
              <a:off x="1763688" y="4837124"/>
              <a:ext cx="391001" cy="264085"/>
              <a:chOff x="564675" y="1700625"/>
              <a:chExt cx="465200" cy="314200"/>
            </a:xfrm>
          </p:grpSpPr>
          <p:sp>
            <p:nvSpPr>
              <p:cNvPr id="16" name="Google Shape;1219;p37">
                <a:extLst>
                  <a:ext uri="{FF2B5EF4-FFF2-40B4-BE49-F238E27FC236}">
                    <a16:creationId xmlns:a16="http://schemas.microsoft.com/office/drawing/2014/main" id="{A3D4D6E7-45A3-AEEE-E2C9-EC73E22D5F2F}"/>
                  </a:ext>
                </a:extLst>
              </p:cNvPr>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0;p37">
                <a:extLst>
                  <a:ext uri="{FF2B5EF4-FFF2-40B4-BE49-F238E27FC236}">
                    <a16:creationId xmlns:a16="http://schemas.microsoft.com/office/drawing/2014/main" id="{8EE44E1A-7E42-86CA-6455-F362B2748903}"/>
                  </a:ext>
                </a:extLst>
              </p:cNvPr>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1;p37">
                <a:extLst>
                  <a:ext uri="{FF2B5EF4-FFF2-40B4-BE49-F238E27FC236}">
                    <a16:creationId xmlns:a16="http://schemas.microsoft.com/office/drawing/2014/main" id="{3DB42376-FC85-5E3A-31CB-A81EF80C7D97}"/>
                  </a:ext>
                </a:extLst>
              </p:cNvPr>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ED26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CaixaDeTexto 19">
              <a:extLst>
                <a:ext uri="{FF2B5EF4-FFF2-40B4-BE49-F238E27FC236}">
                  <a16:creationId xmlns:a16="http://schemas.microsoft.com/office/drawing/2014/main" id="{B5FDBB35-A9D5-B68D-A845-F38B00DEBA44}"/>
                </a:ext>
              </a:extLst>
            </p:cNvPr>
            <p:cNvSpPr txBox="1"/>
            <p:nvPr/>
          </p:nvSpPr>
          <p:spPr>
            <a:xfrm>
              <a:off x="2192643" y="4799889"/>
              <a:ext cx="3335601" cy="338554"/>
            </a:xfrm>
            <a:prstGeom prst="rect">
              <a:avLst/>
            </a:prstGeom>
            <a:noFill/>
          </p:spPr>
          <p:txBody>
            <a:bodyPr wrap="square">
              <a:spAutoFit/>
            </a:bodyPr>
            <a:lstStyle/>
            <a:p>
              <a:r>
                <a:rPr lang="en-US" sz="1600" dirty="0">
                  <a:solidFill>
                    <a:srgbClr val="91A3AD"/>
                  </a:solidFill>
                  <a:latin typeface="Gotham HTF Light"/>
                  <a:cs typeface="Gotham HTF Light"/>
                </a:rPr>
                <a:t>profairton.toyofuku@fiap.com.br</a:t>
              </a:r>
              <a:endParaRPr lang="pt-BR" sz="1600" dirty="0"/>
            </a:p>
          </p:txBody>
        </p:sp>
        <p:sp>
          <p:nvSpPr>
            <p:cNvPr id="21" name="Google Shape;1302;p37">
              <a:extLst>
                <a:ext uri="{FF2B5EF4-FFF2-40B4-BE49-F238E27FC236}">
                  <a16:creationId xmlns:a16="http://schemas.microsoft.com/office/drawing/2014/main" id="{DA865BD1-6404-C499-D9F8-D66F3D87DC36}"/>
                </a:ext>
              </a:extLst>
            </p:cNvPr>
            <p:cNvSpPr/>
            <p:nvPr/>
          </p:nvSpPr>
          <p:spPr>
            <a:xfrm>
              <a:off x="1798999" y="4386979"/>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ED1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9475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791072" y="1679829"/>
            <a:ext cx="5040560" cy="1438968"/>
          </a:xfrm>
          <a:prstGeom prst="wedgeRectCallout">
            <a:avLst>
              <a:gd name="adj1" fmla="val -24526"/>
              <a:gd name="adj2" fmla="val 145963"/>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dirty="0">
                <a:solidFill>
                  <a:schemeClr val="bg1"/>
                </a:solidFill>
                <a:effectLst/>
                <a:latin typeface="Söhne"/>
              </a:rPr>
              <a:t>Nesta etapa, cada caractere é analisado individualmente e comparado com um banco de dados de caracteres conhecidos. Isso é feito usando técnicas de aprendizado de máquina, como redes neurais e algoritmos de classificação.</a:t>
            </a:r>
            <a:endParaRPr lang="pt-BR" dirty="0">
              <a:solidFill>
                <a:schemeClr val="bg1"/>
              </a:solidFill>
              <a:latin typeface="Gotham HTF"/>
            </a:endParaRPr>
          </a:p>
        </p:txBody>
      </p:sp>
      <p:sp>
        <p:nvSpPr>
          <p:cNvPr id="2" name="TextBox 6">
            <a:extLst>
              <a:ext uri="{FF2B5EF4-FFF2-40B4-BE49-F238E27FC236}">
                <a16:creationId xmlns:a16="http://schemas.microsoft.com/office/drawing/2014/main" id="{5CBAE396-3113-CD3C-A473-4BA7235B182C}"/>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Como funciona OCR</a:t>
            </a:r>
          </a:p>
        </p:txBody>
      </p:sp>
    </p:spTree>
    <p:extLst>
      <p:ext uri="{BB962C8B-B14F-4D97-AF65-F5344CB8AC3E}">
        <p14:creationId xmlns:p14="http://schemas.microsoft.com/office/powerpoint/2010/main" val="1234442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3553595" y="1668755"/>
            <a:ext cx="5040560" cy="1438968"/>
          </a:xfrm>
          <a:prstGeom prst="wedgeRectCallout">
            <a:avLst>
              <a:gd name="adj1" fmla="val -24526"/>
              <a:gd name="adj2" fmla="val 145963"/>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dirty="0">
                <a:solidFill>
                  <a:schemeClr val="bg1"/>
                </a:solidFill>
                <a:effectLst/>
                <a:latin typeface="Söhne"/>
              </a:rPr>
              <a:t>Finalmente, o texto reconhecido é analisado e corrigido por meio de técnicas de processamento de linguagem natural para melhorar a precisão e a legibilidade do texto reconhecido.</a:t>
            </a:r>
            <a:endParaRPr lang="pt-BR" dirty="0">
              <a:solidFill>
                <a:schemeClr val="bg1"/>
              </a:solidFill>
              <a:latin typeface="Gotham HTF"/>
            </a:endParaRPr>
          </a:p>
        </p:txBody>
      </p:sp>
      <p:sp>
        <p:nvSpPr>
          <p:cNvPr id="2" name="TextBox 6">
            <a:extLst>
              <a:ext uri="{FF2B5EF4-FFF2-40B4-BE49-F238E27FC236}">
                <a16:creationId xmlns:a16="http://schemas.microsoft.com/office/drawing/2014/main" id="{04326A8A-92A8-7283-D175-D2951C048A5E}"/>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Como funciona OCR</a:t>
            </a:r>
          </a:p>
        </p:txBody>
      </p:sp>
    </p:spTree>
    <p:extLst>
      <p:ext uri="{BB962C8B-B14F-4D97-AF65-F5344CB8AC3E}">
        <p14:creationId xmlns:p14="http://schemas.microsoft.com/office/powerpoint/2010/main" val="2318713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3C49FF46-93B1-A90D-7619-8486841445A0}"/>
              </a:ext>
            </a:extLst>
          </p:cNvPr>
          <p:cNvGrpSpPr/>
          <p:nvPr/>
        </p:nvGrpSpPr>
        <p:grpSpPr>
          <a:xfrm>
            <a:off x="1142824" y="2432236"/>
            <a:ext cx="6858352" cy="3517044"/>
            <a:chOff x="1142824" y="1809667"/>
            <a:chExt cx="6858352" cy="3517044"/>
          </a:xfrm>
        </p:grpSpPr>
        <p:pic>
          <p:nvPicPr>
            <p:cNvPr id="5" name="Imagem 4">
              <a:extLst>
                <a:ext uri="{FF2B5EF4-FFF2-40B4-BE49-F238E27FC236}">
                  <a16:creationId xmlns:a16="http://schemas.microsoft.com/office/drawing/2014/main" id="{5C83D060-8194-DE94-BA6B-8ADDF2CE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24" y="1809667"/>
              <a:ext cx="6858352" cy="3238666"/>
            </a:xfrm>
            <a:prstGeom prst="rect">
              <a:avLst/>
            </a:prstGeom>
          </p:spPr>
        </p:pic>
        <p:sp>
          <p:nvSpPr>
            <p:cNvPr id="13" name="CaixaDeTexto 12">
              <a:extLst>
                <a:ext uri="{FF2B5EF4-FFF2-40B4-BE49-F238E27FC236}">
                  <a16:creationId xmlns:a16="http://schemas.microsoft.com/office/drawing/2014/main" id="{5626A4D5-E977-BD25-4194-C997A9441A61}"/>
                </a:ext>
              </a:extLst>
            </p:cNvPr>
            <p:cNvSpPr txBox="1"/>
            <p:nvPr/>
          </p:nvSpPr>
          <p:spPr>
            <a:xfrm>
              <a:off x="1259632" y="5065101"/>
              <a:ext cx="4572000" cy="261610"/>
            </a:xfrm>
            <a:prstGeom prst="rect">
              <a:avLst/>
            </a:prstGeom>
            <a:noFill/>
          </p:spPr>
          <p:txBody>
            <a:bodyPr wrap="square">
              <a:spAutoFit/>
            </a:bodyPr>
            <a:lstStyle/>
            <a:p>
              <a:r>
                <a:rPr lang="pt-BR" sz="1100" dirty="0"/>
                <a:t>Fonte: https://www.iqt.org/text-extraction-via-optical-character-recognition/</a:t>
              </a:r>
            </a:p>
          </p:txBody>
        </p:sp>
      </p:grpSp>
      <p:sp>
        <p:nvSpPr>
          <p:cNvPr id="4" name="Balão de Fala: Retângulo 3">
            <a:extLst>
              <a:ext uri="{FF2B5EF4-FFF2-40B4-BE49-F238E27FC236}">
                <a16:creationId xmlns:a16="http://schemas.microsoft.com/office/drawing/2014/main" id="{7098B2F0-2CD7-7F41-5157-677B460EB420}"/>
              </a:ext>
            </a:extLst>
          </p:cNvPr>
          <p:cNvSpPr/>
          <p:nvPr/>
        </p:nvSpPr>
        <p:spPr>
          <a:xfrm>
            <a:off x="5364087" y="1668755"/>
            <a:ext cx="3230067" cy="1438968"/>
          </a:xfrm>
          <a:prstGeom prst="wedgeRectCallout">
            <a:avLst>
              <a:gd name="adj1" fmla="val 25208"/>
              <a:gd name="adj2" fmla="val 152389"/>
            </a:avLst>
          </a:prstGeom>
          <a:solidFill>
            <a:srgbClr val="ED265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0" i="0" dirty="0">
                <a:solidFill>
                  <a:schemeClr val="bg1"/>
                </a:solidFill>
                <a:effectLst/>
                <a:latin typeface="Söhne"/>
              </a:rPr>
              <a:t>Por fim, o texto é apresentado ou salvo em algum formato editável e possível de ser manipulado ou identificado</a:t>
            </a:r>
            <a:endParaRPr lang="pt-BR" dirty="0">
              <a:solidFill>
                <a:schemeClr val="bg1"/>
              </a:solidFill>
              <a:latin typeface="Gotham HTF"/>
            </a:endParaRPr>
          </a:p>
        </p:txBody>
      </p:sp>
      <p:sp>
        <p:nvSpPr>
          <p:cNvPr id="2" name="TextBox 6">
            <a:extLst>
              <a:ext uri="{FF2B5EF4-FFF2-40B4-BE49-F238E27FC236}">
                <a16:creationId xmlns:a16="http://schemas.microsoft.com/office/drawing/2014/main" id="{340AD3CE-2D47-62F4-476A-300365C0C8BB}"/>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Como funciona OCR</a:t>
            </a:r>
          </a:p>
        </p:txBody>
      </p:sp>
    </p:spTree>
    <p:extLst>
      <p:ext uri="{BB962C8B-B14F-4D97-AF65-F5344CB8AC3E}">
        <p14:creationId xmlns:p14="http://schemas.microsoft.com/office/powerpoint/2010/main" val="4261085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Desafios e Limitações do OCR</a:t>
            </a:r>
          </a:p>
        </p:txBody>
      </p:sp>
      <p:sp>
        <p:nvSpPr>
          <p:cNvPr id="2" name="CaixaDeTexto 1">
            <a:extLst>
              <a:ext uri="{FF2B5EF4-FFF2-40B4-BE49-F238E27FC236}">
                <a16:creationId xmlns:a16="http://schemas.microsoft.com/office/drawing/2014/main" id="{A726B4FD-29DF-C406-9864-FB12196F864B}"/>
              </a:ext>
            </a:extLst>
          </p:cNvPr>
          <p:cNvSpPr txBox="1"/>
          <p:nvPr/>
        </p:nvSpPr>
        <p:spPr>
          <a:xfrm>
            <a:off x="323528" y="908720"/>
            <a:ext cx="7272808" cy="830997"/>
          </a:xfrm>
          <a:prstGeom prst="rect">
            <a:avLst/>
          </a:prstGeom>
          <a:noFill/>
        </p:spPr>
        <p:txBody>
          <a:bodyPr wrap="square">
            <a:spAutoFit/>
          </a:bodyPr>
          <a:lstStyle/>
          <a:p>
            <a:pPr>
              <a:buClr>
                <a:srgbClr val="ED145B"/>
              </a:buClr>
            </a:pPr>
            <a:r>
              <a:rPr lang="pt-BR" sz="2400" b="1" dirty="0">
                <a:latin typeface="Gotham HTF"/>
              </a:rPr>
              <a:t>Quais seriam os empecilhos para se desenvolver uma aplicação envolvendo OCR?</a:t>
            </a:r>
          </a:p>
        </p:txBody>
      </p:sp>
      <p:pic>
        <p:nvPicPr>
          <p:cNvPr id="4" name="Imagem 3">
            <a:extLst>
              <a:ext uri="{FF2B5EF4-FFF2-40B4-BE49-F238E27FC236}">
                <a16:creationId xmlns:a16="http://schemas.microsoft.com/office/drawing/2014/main" id="{D3D35C26-D5A1-FB84-2EFB-2BFD557627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5373" y="2025031"/>
            <a:ext cx="3093253" cy="3093253"/>
          </a:xfrm>
          <a:prstGeom prst="rect">
            <a:avLst/>
          </a:prstGeom>
        </p:spPr>
      </p:pic>
    </p:spTree>
    <p:extLst>
      <p:ext uri="{BB962C8B-B14F-4D97-AF65-F5344CB8AC3E}">
        <p14:creationId xmlns:p14="http://schemas.microsoft.com/office/powerpoint/2010/main" val="75596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13FB21C8-219C-7168-90A9-5DE7A2C0FD9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Desafios e Limitações do OCR</a:t>
            </a:r>
          </a:p>
        </p:txBody>
      </p:sp>
      <p:pic>
        <p:nvPicPr>
          <p:cNvPr id="3" name="Imagem 2">
            <a:extLst>
              <a:ext uri="{FF2B5EF4-FFF2-40B4-BE49-F238E27FC236}">
                <a16:creationId xmlns:a16="http://schemas.microsoft.com/office/drawing/2014/main" id="{FDADC673-D1FD-5668-4156-D43C1139FF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0" r="4722" b="9470"/>
          <a:stretch/>
        </p:blipFill>
        <p:spPr>
          <a:xfrm>
            <a:off x="5190182" y="841236"/>
            <a:ext cx="3836209" cy="4432804"/>
          </a:xfrm>
          <a:prstGeom prst="rect">
            <a:avLst/>
          </a:prstGeom>
        </p:spPr>
      </p:pic>
      <p:sp>
        <p:nvSpPr>
          <p:cNvPr id="7" name="CaixaDeTexto 6">
            <a:extLst>
              <a:ext uri="{FF2B5EF4-FFF2-40B4-BE49-F238E27FC236}">
                <a16:creationId xmlns:a16="http://schemas.microsoft.com/office/drawing/2014/main" id="{4BD4D9A9-7391-2E3C-B954-82119389D150}"/>
              </a:ext>
            </a:extLst>
          </p:cNvPr>
          <p:cNvSpPr txBox="1"/>
          <p:nvPr/>
        </p:nvSpPr>
        <p:spPr>
          <a:xfrm>
            <a:off x="5428167" y="5285340"/>
            <a:ext cx="3729930" cy="400110"/>
          </a:xfrm>
          <a:prstGeom prst="rect">
            <a:avLst/>
          </a:prstGeom>
          <a:noFill/>
        </p:spPr>
        <p:txBody>
          <a:bodyPr wrap="square">
            <a:spAutoFit/>
          </a:bodyPr>
          <a:lstStyle/>
          <a:p>
            <a:r>
              <a:rPr lang="pt-BR" sz="1000" dirty="0"/>
              <a:t>Pagina de um jornal alemão, escrita em </a:t>
            </a:r>
            <a:r>
              <a:rPr lang="pt-BR" sz="1000" dirty="0" err="1"/>
              <a:t>Fraktur</a:t>
            </a:r>
            <a:r>
              <a:rPr lang="pt-BR" sz="1000" dirty="0"/>
              <a:t>, publicado no século 18, disponível em https://i.stack.imgur.com/uObRz.jpg</a:t>
            </a:r>
          </a:p>
        </p:txBody>
      </p:sp>
    </p:spTree>
    <p:extLst>
      <p:ext uri="{BB962C8B-B14F-4D97-AF65-F5344CB8AC3E}">
        <p14:creationId xmlns:p14="http://schemas.microsoft.com/office/powerpoint/2010/main" val="3890505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DADC673-D1FD-5668-4156-D43C1139FF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0" r="4722" b="9470"/>
          <a:stretch/>
        </p:blipFill>
        <p:spPr>
          <a:xfrm>
            <a:off x="5190182" y="841236"/>
            <a:ext cx="3836209" cy="4432804"/>
          </a:xfrm>
          <a:prstGeom prst="rect">
            <a:avLst/>
          </a:prstGeom>
        </p:spPr>
      </p:pic>
      <p:sp>
        <p:nvSpPr>
          <p:cNvPr id="7" name="CaixaDeTexto 6">
            <a:extLst>
              <a:ext uri="{FF2B5EF4-FFF2-40B4-BE49-F238E27FC236}">
                <a16:creationId xmlns:a16="http://schemas.microsoft.com/office/drawing/2014/main" id="{4BD4D9A9-7391-2E3C-B954-82119389D150}"/>
              </a:ext>
            </a:extLst>
          </p:cNvPr>
          <p:cNvSpPr txBox="1"/>
          <p:nvPr/>
        </p:nvSpPr>
        <p:spPr>
          <a:xfrm>
            <a:off x="5428167" y="5285340"/>
            <a:ext cx="3729930" cy="400110"/>
          </a:xfrm>
          <a:prstGeom prst="rect">
            <a:avLst/>
          </a:prstGeom>
          <a:noFill/>
        </p:spPr>
        <p:txBody>
          <a:bodyPr wrap="square">
            <a:spAutoFit/>
          </a:bodyPr>
          <a:lstStyle/>
          <a:p>
            <a:r>
              <a:rPr lang="pt-BR" sz="1000" dirty="0"/>
              <a:t>Pagina de um jornal alemão, escrita em </a:t>
            </a:r>
            <a:r>
              <a:rPr lang="pt-BR" sz="1000" dirty="0" err="1"/>
              <a:t>Fraktur</a:t>
            </a:r>
            <a:r>
              <a:rPr lang="pt-BR" sz="1000" dirty="0"/>
              <a:t>, publicado no século 18, disponível em https://i.stack.imgur.com/uObRz.jpg</a:t>
            </a:r>
          </a:p>
        </p:txBody>
      </p:sp>
      <p:sp>
        <p:nvSpPr>
          <p:cNvPr id="12" name="CaixaDeTexto 11">
            <a:extLst>
              <a:ext uri="{FF2B5EF4-FFF2-40B4-BE49-F238E27FC236}">
                <a16:creationId xmlns:a16="http://schemas.microsoft.com/office/drawing/2014/main" id="{16F9EC06-1FC5-08F7-2A7B-9EDC0C0C3769}"/>
              </a:ext>
            </a:extLst>
          </p:cNvPr>
          <p:cNvSpPr txBox="1"/>
          <p:nvPr/>
        </p:nvSpPr>
        <p:spPr>
          <a:xfrm>
            <a:off x="323528" y="1340768"/>
            <a:ext cx="5090542" cy="738664"/>
          </a:xfrm>
          <a:prstGeom prst="rect">
            <a:avLst/>
          </a:prstGeom>
          <a:noFill/>
        </p:spPr>
        <p:txBody>
          <a:bodyPr wrap="square">
            <a:spAutoFit/>
          </a:bodyPr>
          <a:lstStyle/>
          <a:p>
            <a:pPr marL="285750" indent="-285750">
              <a:buClr>
                <a:srgbClr val="ED145B"/>
              </a:buClr>
              <a:buFont typeface="Wingdings" panose="05000000000000000000" pitchFamily="2" charset="2"/>
              <a:buChar char="v"/>
            </a:pPr>
            <a:r>
              <a:rPr lang="pt-BR" sz="1400" b="1" dirty="0">
                <a:latin typeface="Gotham HTF"/>
              </a:rPr>
              <a:t>Qualidade da Imagem: </a:t>
            </a:r>
            <a:r>
              <a:rPr lang="pt-BR" sz="1400" b="0" i="0" dirty="0">
                <a:effectLst/>
                <a:latin typeface="Gotham HTF"/>
              </a:rPr>
              <a:t>Se a imagem digitalizada estiver desfocada, distorcida ou com ruído, o OCR terá dificuldade em reconhecer com precisão os caracteres.</a:t>
            </a:r>
            <a:endParaRPr lang="pt-BR" sz="1400" b="1" dirty="0">
              <a:latin typeface="Gotham HTF"/>
            </a:endParaRPr>
          </a:p>
        </p:txBody>
      </p:sp>
      <p:sp>
        <p:nvSpPr>
          <p:cNvPr id="2" name="TextBox 6">
            <a:extLst>
              <a:ext uri="{FF2B5EF4-FFF2-40B4-BE49-F238E27FC236}">
                <a16:creationId xmlns:a16="http://schemas.microsoft.com/office/drawing/2014/main" id="{3C84A98C-80AB-4362-4FB9-D325C22E0965}"/>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Desafios e Limitações do OCR</a:t>
            </a:r>
          </a:p>
        </p:txBody>
      </p:sp>
    </p:spTree>
    <p:extLst>
      <p:ext uri="{BB962C8B-B14F-4D97-AF65-F5344CB8AC3E}">
        <p14:creationId xmlns:p14="http://schemas.microsoft.com/office/powerpoint/2010/main" val="2831429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DADC673-D1FD-5668-4156-D43C1139FF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0" r="4722" b="9470"/>
          <a:stretch/>
        </p:blipFill>
        <p:spPr>
          <a:xfrm>
            <a:off x="5190182" y="841236"/>
            <a:ext cx="3836209" cy="4432804"/>
          </a:xfrm>
          <a:prstGeom prst="rect">
            <a:avLst/>
          </a:prstGeom>
        </p:spPr>
      </p:pic>
      <p:sp>
        <p:nvSpPr>
          <p:cNvPr id="7" name="CaixaDeTexto 6">
            <a:extLst>
              <a:ext uri="{FF2B5EF4-FFF2-40B4-BE49-F238E27FC236}">
                <a16:creationId xmlns:a16="http://schemas.microsoft.com/office/drawing/2014/main" id="{4BD4D9A9-7391-2E3C-B954-82119389D150}"/>
              </a:ext>
            </a:extLst>
          </p:cNvPr>
          <p:cNvSpPr txBox="1"/>
          <p:nvPr/>
        </p:nvSpPr>
        <p:spPr>
          <a:xfrm>
            <a:off x="5428167" y="5285340"/>
            <a:ext cx="3729930" cy="400110"/>
          </a:xfrm>
          <a:prstGeom prst="rect">
            <a:avLst/>
          </a:prstGeom>
          <a:noFill/>
        </p:spPr>
        <p:txBody>
          <a:bodyPr wrap="square">
            <a:spAutoFit/>
          </a:bodyPr>
          <a:lstStyle/>
          <a:p>
            <a:r>
              <a:rPr lang="pt-BR" sz="1000" dirty="0"/>
              <a:t>Pagina de um jornal alemão, escrita em </a:t>
            </a:r>
            <a:r>
              <a:rPr lang="pt-BR" sz="1000" dirty="0" err="1"/>
              <a:t>Fraktur</a:t>
            </a:r>
            <a:r>
              <a:rPr lang="pt-BR" sz="1000" dirty="0"/>
              <a:t>, publicado no século 18, disponível em https://i.stack.imgur.com/uObRz.jpg</a:t>
            </a:r>
          </a:p>
        </p:txBody>
      </p:sp>
      <p:sp>
        <p:nvSpPr>
          <p:cNvPr id="12" name="CaixaDeTexto 11">
            <a:extLst>
              <a:ext uri="{FF2B5EF4-FFF2-40B4-BE49-F238E27FC236}">
                <a16:creationId xmlns:a16="http://schemas.microsoft.com/office/drawing/2014/main" id="{16F9EC06-1FC5-08F7-2A7B-9EDC0C0C3769}"/>
              </a:ext>
            </a:extLst>
          </p:cNvPr>
          <p:cNvSpPr txBox="1"/>
          <p:nvPr/>
        </p:nvSpPr>
        <p:spPr>
          <a:xfrm>
            <a:off x="323528" y="1340768"/>
            <a:ext cx="5090542" cy="738664"/>
          </a:xfrm>
          <a:prstGeom prst="rect">
            <a:avLst/>
          </a:prstGeom>
          <a:noFill/>
        </p:spPr>
        <p:txBody>
          <a:bodyPr wrap="square">
            <a:spAutoFit/>
          </a:bodyPr>
          <a:lstStyle/>
          <a:p>
            <a:pPr marL="285750" indent="-285750">
              <a:buClr>
                <a:srgbClr val="ED145B"/>
              </a:buClr>
              <a:buFont typeface="Wingdings" panose="05000000000000000000" pitchFamily="2" charset="2"/>
              <a:buChar char="v"/>
            </a:pPr>
            <a:r>
              <a:rPr lang="pt-BR" sz="1400" b="1" dirty="0">
                <a:latin typeface="Gotham HTF"/>
              </a:rPr>
              <a:t>Qualidade da Imagem: </a:t>
            </a:r>
            <a:r>
              <a:rPr lang="pt-BR" sz="1400" b="0" i="0" dirty="0">
                <a:effectLst/>
                <a:latin typeface="Gotham HTF"/>
              </a:rPr>
              <a:t>Se a imagem digitalizada estiver desfocada, distorcida ou com ruído, o OCR terá dificuldade em reconhecer com precisão os caracteres.</a:t>
            </a:r>
            <a:endParaRPr lang="pt-BR" sz="1400" b="1" dirty="0">
              <a:latin typeface="Gotham HTF"/>
            </a:endParaRPr>
          </a:p>
        </p:txBody>
      </p:sp>
      <p:sp>
        <p:nvSpPr>
          <p:cNvPr id="15" name="CaixaDeTexto 14">
            <a:extLst>
              <a:ext uri="{FF2B5EF4-FFF2-40B4-BE49-F238E27FC236}">
                <a16:creationId xmlns:a16="http://schemas.microsoft.com/office/drawing/2014/main" id="{F897A956-D52F-6498-83C4-A9217C1AFECA}"/>
              </a:ext>
            </a:extLst>
          </p:cNvPr>
          <p:cNvSpPr txBox="1"/>
          <p:nvPr/>
        </p:nvSpPr>
        <p:spPr>
          <a:xfrm>
            <a:off x="323528" y="2129081"/>
            <a:ext cx="5090542" cy="954107"/>
          </a:xfrm>
          <a:prstGeom prst="rect">
            <a:avLst/>
          </a:prstGeom>
          <a:noFill/>
        </p:spPr>
        <p:txBody>
          <a:bodyPr wrap="square">
            <a:spAutoFit/>
          </a:bodyPr>
          <a:lstStyle/>
          <a:p>
            <a:pPr marL="285750" indent="-285750" algn="l">
              <a:buClr>
                <a:srgbClr val="ED145B"/>
              </a:buClr>
              <a:buFont typeface="Wingdings" panose="05000000000000000000" pitchFamily="2" charset="2"/>
              <a:buChar char="v"/>
            </a:pPr>
            <a:r>
              <a:rPr lang="pt-BR" sz="1400" b="1" i="0" dirty="0">
                <a:effectLst/>
                <a:latin typeface="Gotham HTF"/>
              </a:rPr>
              <a:t>Fontes e estilos de caracteres: </a:t>
            </a:r>
            <a:r>
              <a:rPr lang="pt-BR" sz="1400" b="0" i="0" dirty="0">
                <a:effectLst/>
                <a:latin typeface="Gotham HTF"/>
              </a:rPr>
              <a:t>O OCR funciona melhor com fontes e estilos de caracteres claros e bem definidos. </a:t>
            </a:r>
            <a:r>
              <a:rPr lang="pt-BR" sz="1400" dirty="0">
                <a:latin typeface="Gotham HTF"/>
              </a:rPr>
              <a:t>F</a:t>
            </a:r>
            <a:r>
              <a:rPr lang="pt-BR" sz="1400" b="0" i="0" dirty="0">
                <a:effectLst/>
                <a:latin typeface="Gotham HTF"/>
              </a:rPr>
              <a:t>ontes cursivas ou manuscritas podem ser mais difíceis de reconhecer com precisão.</a:t>
            </a:r>
          </a:p>
        </p:txBody>
      </p:sp>
      <p:sp>
        <p:nvSpPr>
          <p:cNvPr id="2" name="TextBox 6">
            <a:extLst>
              <a:ext uri="{FF2B5EF4-FFF2-40B4-BE49-F238E27FC236}">
                <a16:creationId xmlns:a16="http://schemas.microsoft.com/office/drawing/2014/main" id="{CAA28BDE-97CC-E258-8DE4-81EE152A8C7A}"/>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Desafios e Limitações do OCR</a:t>
            </a:r>
          </a:p>
        </p:txBody>
      </p:sp>
    </p:spTree>
    <p:extLst>
      <p:ext uri="{BB962C8B-B14F-4D97-AF65-F5344CB8AC3E}">
        <p14:creationId xmlns:p14="http://schemas.microsoft.com/office/powerpoint/2010/main" val="3562140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DADC673-D1FD-5668-4156-D43C1139FF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0" r="4722" b="9470"/>
          <a:stretch/>
        </p:blipFill>
        <p:spPr>
          <a:xfrm>
            <a:off x="5190182" y="841236"/>
            <a:ext cx="3836209" cy="4432804"/>
          </a:xfrm>
          <a:prstGeom prst="rect">
            <a:avLst/>
          </a:prstGeom>
        </p:spPr>
      </p:pic>
      <p:sp>
        <p:nvSpPr>
          <p:cNvPr id="7" name="CaixaDeTexto 6">
            <a:extLst>
              <a:ext uri="{FF2B5EF4-FFF2-40B4-BE49-F238E27FC236}">
                <a16:creationId xmlns:a16="http://schemas.microsoft.com/office/drawing/2014/main" id="{4BD4D9A9-7391-2E3C-B954-82119389D150}"/>
              </a:ext>
            </a:extLst>
          </p:cNvPr>
          <p:cNvSpPr txBox="1"/>
          <p:nvPr/>
        </p:nvSpPr>
        <p:spPr>
          <a:xfrm>
            <a:off x="5428167" y="5285340"/>
            <a:ext cx="3729930" cy="400110"/>
          </a:xfrm>
          <a:prstGeom prst="rect">
            <a:avLst/>
          </a:prstGeom>
          <a:noFill/>
        </p:spPr>
        <p:txBody>
          <a:bodyPr wrap="square">
            <a:spAutoFit/>
          </a:bodyPr>
          <a:lstStyle/>
          <a:p>
            <a:r>
              <a:rPr lang="pt-BR" sz="1000" dirty="0"/>
              <a:t>Pagina de um jornal alemão, escrita em </a:t>
            </a:r>
            <a:r>
              <a:rPr lang="pt-BR" sz="1000" dirty="0" err="1"/>
              <a:t>Fraktur</a:t>
            </a:r>
            <a:r>
              <a:rPr lang="pt-BR" sz="1000" dirty="0"/>
              <a:t>, publicado no século 18, disponível em https://i.stack.imgur.com/uObRz.jpg</a:t>
            </a:r>
          </a:p>
        </p:txBody>
      </p:sp>
      <p:sp>
        <p:nvSpPr>
          <p:cNvPr id="12" name="CaixaDeTexto 11">
            <a:extLst>
              <a:ext uri="{FF2B5EF4-FFF2-40B4-BE49-F238E27FC236}">
                <a16:creationId xmlns:a16="http://schemas.microsoft.com/office/drawing/2014/main" id="{16F9EC06-1FC5-08F7-2A7B-9EDC0C0C3769}"/>
              </a:ext>
            </a:extLst>
          </p:cNvPr>
          <p:cNvSpPr txBox="1"/>
          <p:nvPr/>
        </p:nvSpPr>
        <p:spPr>
          <a:xfrm>
            <a:off x="323528" y="1340768"/>
            <a:ext cx="5090542" cy="738664"/>
          </a:xfrm>
          <a:prstGeom prst="rect">
            <a:avLst/>
          </a:prstGeom>
          <a:noFill/>
        </p:spPr>
        <p:txBody>
          <a:bodyPr wrap="square">
            <a:spAutoFit/>
          </a:bodyPr>
          <a:lstStyle/>
          <a:p>
            <a:pPr marL="285750" indent="-285750">
              <a:buClr>
                <a:srgbClr val="ED145B"/>
              </a:buClr>
              <a:buFont typeface="Wingdings" panose="05000000000000000000" pitchFamily="2" charset="2"/>
              <a:buChar char="v"/>
            </a:pPr>
            <a:r>
              <a:rPr lang="pt-BR" sz="1400" b="1" dirty="0">
                <a:latin typeface="Gotham HTF"/>
              </a:rPr>
              <a:t>Qualidade da Imagem: </a:t>
            </a:r>
            <a:r>
              <a:rPr lang="pt-BR" sz="1400" b="0" i="0" dirty="0">
                <a:effectLst/>
                <a:latin typeface="Gotham HTF"/>
              </a:rPr>
              <a:t>Se a imagem digitalizada estiver desfocada, distorcida ou com ruído, o OCR terá dificuldade em reconhecer com precisão os caracteres.</a:t>
            </a:r>
            <a:endParaRPr lang="pt-BR" sz="1400" b="1" dirty="0">
              <a:latin typeface="Gotham HTF"/>
            </a:endParaRPr>
          </a:p>
        </p:txBody>
      </p:sp>
      <p:sp>
        <p:nvSpPr>
          <p:cNvPr id="15" name="CaixaDeTexto 14">
            <a:extLst>
              <a:ext uri="{FF2B5EF4-FFF2-40B4-BE49-F238E27FC236}">
                <a16:creationId xmlns:a16="http://schemas.microsoft.com/office/drawing/2014/main" id="{F897A956-D52F-6498-83C4-A9217C1AFECA}"/>
              </a:ext>
            </a:extLst>
          </p:cNvPr>
          <p:cNvSpPr txBox="1"/>
          <p:nvPr/>
        </p:nvSpPr>
        <p:spPr>
          <a:xfrm>
            <a:off x="323528" y="2129081"/>
            <a:ext cx="5090542" cy="954107"/>
          </a:xfrm>
          <a:prstGeom prst="rect">
            <a:avLst/>
          </a:prstGeom>
          <a:noFill/>
        </p:spPr>
        <p:txBody>
          <a:bodyPr wrap="square">
            <a:spAutoFit/>
          </a:bodyPr>
          <a:lstStyle/>
          <a:p>
            <a:pPr marL="285750" indent="-285750" algn="l">
              <a:buClr>
                <a:srgbClr val="ED145B"/>
              </a:buClr>
              <a:buFont typeface="Wingdings" panose="05000000000000000000" pitchFamily="2" charset="2"/>
              <a:buChar char="v"/>
            </a:pPr>
            <a:r>
              <a:rPr lang="pt-BR" sz="1400" b="1" i="0" dirty="0">
                <a:effectLst/>
                <a:latin typeface="Gotham HTF"/>
              </a:rPr>
              <a:t>Fontes e estilos de caracteres: </a:t>
            </a:r>
            <a:r>
              <a:rPr lang="pt-BR" sz="1400" b="0" i="0" dirty="0">
                <a:effectLst/>
                <a:latin typeface="Gotham HTF"/>
              </a:rPr>
              <a:t>O OCR funciona melhor com fontes e estilos de caracteres claros e bem definidos. </a:t>
            </a:r>
            <a:r>
              <a:rPr lang="pt-BR" sz="1400" dirty="0">
                <a:latin typeface="Gotham HTF"/>
              </a:rPr>
              <a:t>F</a:t>
            </a:r>
            <a:r>
              <a:rPr lang="pt-BR" sz="1400" b="0" i="0" dirty="0">
                <a:effectLst/>
                <a:latin typeface="Gotham HTF"/>
              </a:rPr>
              <a:t>ontes cursivas ou manuscritas podem ser mais difíceis de reconhecer com precisão.</a:t>
            </a:r>
          </a:p>
        </p:txBody>
      </p:sp>
      <p:sp>
        <p:nvSpPr>
          <p:cNvPr id="16" name="CaixaDeTexto 15">
            <a:extLst>
              <a:ext uri="{FF2B5EF4-FFF2-40B4-BE49-F238E27FC236}">
                <a16:creationId xmlns:a16="http://schemas.microsoft.com/office/drawing/2014/main" id="{1980B349-C7B9-CB1D-BA5A-EBBAC7606FB4}"/>
              </a:ext>
            </a:extLst>
          </p:cNvPr>
          <p:cNvSpPr txBox="1"/>
          <p:nvPr/>
        </p:nvSpPr>
        <p:spPr>
          <a:xfrm>
            <a:off x="323528" y="3132837"/>
            <a:ext cx="5018534" cy="1169551"/>
          </a:xfrm>
          <a:prstGeom prst="rect">
            <a:avLst/>
          </a:prstGeom>
          <a:noFill/>
        </p:spPr>
        <p:txBody>
          <a:bodyPr wrap="square">
            <a:spAutoFit/>
          </a:bodyPr>
          <a:lstStyle/>
          <a:p>
            <a:pPr marL="285750" indent="-285750" algn="l">
              <a:buClr>
                <a:srgbClr val="ED145B"/>
              </a:buClr>
              <a:buFont typeface="Wingdings" panose="05000000000000000000" pitchFamily="2" charset="2"/>
              <a:buChar char="v"/>
            </a:pPr>
            <a:r>
              <a:rPr lang="pt-BR" sz="1400" b="1" i="0" dirty="0">
                <a:effectLst/>
                <a:latin typeface="Gotham HTF"/>
              </a:rPr>
              <a:t>Idiomas diferentes: </a:t>
            </a:r>
            <a:r>
              <a:rPr lang="pt-BR" sz="1400" b="0" i="0" dirty="0">
                <a:effectLst/>
                <a:latin typeface="Gotham HTF"/>
              </a:rPr>
              <a:t>O OCR pode ser limitado no reconhecimento de caracteres em idiomas diferentes. As línguas que usam caracteres não latinos, como chinês ou árabe, podem ser mais difíceis de reconhecer do que as línguas que usam caracteres latinos</a:t>
            </a:r>
          </a:p>
        </p:txBody>
      </p:sp>
      <p:sp>
        <p:nvSpPr>
          <p:cNvPr id="2" name="TextBox 6">
            <a:extLst>
              <a:ext uri="{FF2B5EF4-FFF2-40B4-BE49-F238E27FC236}">
                <a16:creationId xmlns:a16="http://schemas.microsoft.com/office/drawing/2014/main" id="{6C52F7F5-9753-BE58-0AF0-1E43B44AE1DC}"/>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Desafios e Limitações do OCR</a:t>
            </a:r>
          </a:p>
        </p:txBody>
      </p:sp>
    </p:spTree>
    <p:extLst>
      <p:ext uri="{BB962C8B-B14F-4D97-AF65-F5344CB8AC3E}">
        <p14:creationId xmlns:p14="http://schemas.microsoft.com/office/powerpoint/2010/main" val="1621720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DADC673-D1FD-5668-4156-D43C1139FF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0" r="4722" b="9470"/>
          <a:stretch/>
        </p:blipFill>
        <p:spPr>
          <a:xfrm>
            <a:off x="5190182" y="841236"/>
            <a:ext cx="3836209" cy="4432804"/>
          </a:xfrm>
          <a:prstGeom prst="rect">
            <a:avLst/>
          </a:prstGeom>
        </p:spPr>
      </p:pic>
      <p:sp>
        <p:nvSpPr>
          <p:cNvPr id="7" name="CaixaDeTexto 6">
            <a:extLst>
              <a:ext uri="{FF2B5EF4-FFF2-40B4-BE49-F238E27FC236}">
                <a16:creationId xmlns:a16="http://schemas.microsoft.com/office/drawing/2014/main" id="{4BD4D9A9-7391-2E3C-B954-82119389D150}"/>
              </a:ext>
            </a:extLst>
          </p:cNvPr>
          <p:cNvSpPr txBox="1"/>
          <p:nvPr/>
        </p:nvSpPr>
        <p:spPr>
          <a:xfrm>
            <a:off x="5428167" y="5285340"/>
            <a:ext cx="3729930" cy="400110"/>
          </a:xfrm>
          <a:prstGeom prst="rect">
            <a:avLst/>
          </a:prstGeom>
          <a:noFill/>
        </p:spPr>
        <p:txBody>
          <a:bodyPr wrap="square">
            <a:spAutoFit/>
          </a:bodyPr>
          <a:lstStyle/>
          <a:p>
            <a:r>
              <a:rPr lang="pt-BR" sz="1000" dirty="0"/>
              <a:t>Pagina de um jornal alemão, escrita em </a:t>
            </a:r>
            <a:r>
              <a:rPr lang="pt-BR" sz="1000" dirty="0" err="1"/>
              <a:t>Fraktur</a:t>
            </a:r>
            <a:r>
              <a:rPr lang="pt-BR" sz="1000" dirty="0"/>
              <a:t>, publicado no século 18, disponível em https://i.stack.imgur.com/uObRz.jpg</a:t>
            </a:r>
          </a:p>
        </p:txBody>
      </p:sp>
      <p:sp>
        <p:nvSpPr>
          <p:cNvPr id="12" name="CaixaDeTexto 11">
            <a:extLst>
              <a:ext uri="{FF2B5EF4-FFF2-40B4-BE49-F238E27FC236}">
                <a16:creationId xmlns:a16="http://schemas.microsoft.com/office/drawing/2014/main" id="{16F9EC06-1FC5-08F7-2A7B-9EDC0C0C3769}"/>
              </a:ext>
            </a:extLst>
          </p:cNvPr>
          <p:cNvSpPr txBox="1"/>
          <p:nvPr/>
        </p:nvSpPr>
        <p:spPr>
          <a:xfrm>
            <a:off x="323528" y="1340768"/>
            <a:ext cx="5090542" cy="738664"/>
          </a:xfrm>
          <a:prstGeom prst="rect">
            <a:avLst/>
          </a:prstGeom>
          <a:noFill/>
        </p:spPr>
        <p:txBody>
          <a:bodyPr wrap="square">
            <a:spAutoFit/>
          </a:bodyPr>
          <a:lstStyle/>
          <a:p>
            <a:pPr marL="285750" indent="-285750">
              <a:buClr>
                <a:srgbClr val="ED145B"/>
              </a:buClr>
              <a:buFont typeface="Wingdings" panose="05000000000000000000" pitchFamily="2" charset="2"/>
              <a:buChar char="v"/>
            </a:pPr>
            <a:r>
              <a:rPr lang="pt-BR" sz="1400" b="1" dirty="0">
                <a:latin typeface="Gotham HTF"/>
              </a:rPr>
              <a:t>Qualidade da Imagem: </a:t>
            </a:r>
            <a:r>
              <a:rPr lang="pt-BR" sz="1400" b="0" i="0" dirty="0">
                <a:effectLst/>
                <a:latin typeface="Gotham HTF"/>
              </a:rPr>
              <a:t>Se a imagem digitalizada estiver desfocada, distorcida ou com ruído, o OCR terá dificuldade em reconhecer com precisão os caracteres.</a:t>
            </a:r>
            <a:endParaRPr lang="pt-BR" sz="1400" b="1" dirty="0">
              <a:latin typeface="Gotham HTF"/>
            </a:endParaRPr>
          </a:p>
        </p:txBody>
      </p:sp>
      <p:sp>
        <p:nvSpPr>
          <p:cNvPr id="15" name="CaixaDeTexto 14">
            <a:extLst>
              <a:ext uri="{FF2B5EF4-FFF2-40B4-BE49-F238E27FC236}">
                <a16:creationId xmlns:a16="http://schemas.microsoft.com/office/drawing/2014/main" id="{F897A956-D52F-6498-83C4-A9217C1AFECA}"/>
              </a:ext>
            </a:extLst>
          </p:cNvPr>
          <p:cNvSpPr txBox="1"/>
          <p:nvPr/>
        </p:nvSpPr>
        <p:spPr>
          <a:xfrm>
            <a:off x="323528" y="2129081"/>
            <a:ext cx="5090542" cy="954107"/>
          </a:xfrm>
          <a:prstGeom prst="rect">
            <a:avLst/>
          </a:prstGeom>
          <a:noFill/>
        </p:spPr>
        <p:txBody>
          <a:bodyPr wrap="square">
            <a:spAutoFit/>
          </a:bodyPr>
          <a:lstStyle/>
          <a:p>
            <a:pPr marL="285750" indent="-285750" algn="l">
              <a:buClr>
                <a:srgbClr val="ED145B"/>
              </a:buClr>
              <a:buFont typeface="Wingdings" panose="05000000000000000000" pitchFamily="2" charset="2"/>
              <a:buChar char="v"/>
            </a:pPr>
            <a:r>
              <a:rPr lang="pt-BR" sz="1400" b="1" i="0" dirty="0">
                <a:effectLst/>
                <a:latin typeface="Gotham HTF"/>
              </a:rPr>
              <a:t>Fontes e estilos de caracteres: </a:t>
            </a:r>
            <a:r>
              <a:rPr lang="pt-BR" sz="1400" b="0" i="0" dirty="0">
                <a:effectLst/>
                <a:latin typeface="Gotham HTF"/>
              </a:rPr>
              <a:t>O OCR funciona melhor com fontes e estilos de caracteres claros e bem definidos. </a:t>
            </a:r>
            <a:r>
              <a:rPr lang="pt-BR" sz="1400" dirty="0">
                <a:latin typeface="Gotham HTF"/>
              </a:rPr>
              <a:t>F</a:t>
            </a:r>
            <a:r>
              <a:rPr lang="pt-BR" sz="1400" b="0" i="0" dirty="0">
                <a:effectLst/>
                <a:latin typeface="Gotham HTF"/>
              </a:rPr>
              <a:t>ontes cursivas ou manuscritas podem ser mais difíceis de reconhecer com precisão.</a:t>
            </a:r>
          </a:p>
        </p:txBody>
      </p:sp>
      <p:sp>
        <p:nvSpPr>
          <p:cNvPr id="16" name="CaixaDeTexto 15">
            <a:extLst>
              <a:ext uri="{FF2B5EF4-FFF2-40B4-BE49-F238E27FC236}">
                <a16:creationId xmlns:a16="http://schemas.microsoft.com/office/drawing/2014/main" id="{1980B349-C7B9-CB1D-BA5A-EBBAC7606FB4}"/>
              </a:ext>
            </a:extLst>
          </p:cNvPr>
          <p:cNvSpPr txBox="1"/>
          <p:nvPr/>
        </p:nvSpPr>
        <p:spPr>
          <a:xfrm>
            <a:off x="323528" y="3132837"/>
            <a:ext cx="5018534" cy="1169551"/>
          </a:xfrm>
          <a:prstGeom prst="rect">
            <a:avLst/>
          </a:prstGeom>
          <a:noFill/>
        </p:spPr>
        <p:txBody>
          <a:bodyPr wrap="square">
            <a:spAutoFit/>
          </a:bodyPr>
          <a:lstStyle/>
          <a:p>
            <a:pPr marL="285750" indent="-285750" algn="l">
              <a:buClr>
                <a:srgbClr val="ED145B"/>
              </a:buClr>
              <a:buFont typeface="Wingdings" panose="05000000000000000000" pitchFamily="2" charset="2"/>
              <a:buChar char="v"/>
            </a:pPr>
            <a:r>
              <a:rPr lang="pt-BR" sz="1400" b="1" i="0" dirty="0">
                <a:effectLst/>
                <a:latin typeface="Gotham HTF"/>
              </a:rPr>
              <a:t>Idiomas diferentes: </a:t>
            </a:r>
            <a:r>
              <a:rPr lang="pt-BR" sz="1400" b="0" i="0" dirty="0">
                <a:effectLst/>
                <a:latin typeface="Gotham HTF"/>
              </a:rPr>
              <a:t>O OCR pode ser limitado no reconhecimento de caracteres em idiomas diferentes. As línguas que usam caracteres não latinos, como chinês ou árabe, podem ser mais difíceis de reconhecer do que as línguas que usam caracteres latinos</a:t>
            </a:r>
          </a:p>
        </p:txBody>
      </p:sp>
      <p:sp>
        <p:nvSpPr>
          <p:cNvPr id="18" name="CaixaDeTexto 17">
            <a:extLst>
              <a:ext uri="{FF2B5EF4-FFF2-40B4-BE49-F238E27FC236}">
                <a16:creationId xmlns:a16="http://schemas.microsoft.com/office/drawing/2014/main" id="{CB34F9D6-DA4E-FFCD-1C7B-9E5F3512C664}"/>
              </a:ext>
            </a:extLst>
          </p:cNvPr>
          <p:cNvSpPr txBox="1"/>
          <p:nvPr/>
        </p:nvSpPr>
        <p:spPr>
          <a:xfrm>
            <a:off x="323528" y="4352037"/>
            <a:ext cx="5018534" cy="1384995"/>
          </a:xfrm>
          <a:prstGeom prst="rect">
            <a:avLst/>
          </a:prstGeom>
          <a:noFill/>
        </p:spPr>
        <p:txBody>
          <a:bodyPr wrap="square">
            <a:spAutoFit/>
          </a:bodyPr>
          <a:lstStyle/>
          <a:p>
            <a:pPr marL="285750" indent="-285750" algn="l">
              <a:buClr>
                <a:srgbClr val="ED265B"/>
              </a:buClr>
              <a:buFont typeface="Wingdings" panose="05000000000000000000" pitchFamily="2" charset="2"/>
              <a:buChar char="v"/>
            </a:pPr>
            <a:r>
              <a:rPr lang="pt-BR" sz="1400" b="1" i="0" dirty="0">
                <a:effectLst/>
                <a:latin typeface="Gotham HTF"/>
              </a:rPr>
              <a:t>Erros de reconhecimento: </a:t>
            </a:r>
            <a:r>
              <a:rPr lang="pt-BR" sz="1400" b="0" i="0" dirty="0">
                <a:effectLst/>
                <a:latin typeface="Gotham HTF"/>
              </a:rPr>
              <a:t>O OCR ainda pode cometer erros de reconhecimento, especialmente em casos em que há uma semelhança entre dois ou mais caracteres. Também pode haver erros de reconhecimento em casos em que o texto está distorcido ou o OCR tem dificuldade em identificar o contexto do texto.</a:t>
            </a:r>
          </a:p>
        </p:txBody>
      </p:sp>
      <p:sp>
        <p:nvSpPr>
          <p:cNvPr id="2" name="TextBox 6">
            <a:extLst>
              <a:ext uri="{FF2B5EF4-FFF2-40B4-BE49-F238E27FC236}">
                <a16:creationId xmlns:a16="http://schemas.microsoft.com/office/drawing/2014/main" id="{1CAD4E10-D7BC-A73E-58FB-130CBF0D6502}"/>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Desafios e Limitações do OCR</a:t>
            </a:r>
          </a:p>
        </p:txBody>
      </p:sp>
    </p:spTree>
    <p:extLst>
      <p:ext uri="{BB962C8B-B14F-4D97-AF65-F5344CB8AC3E}">
        <p14:creationId xmlns:p14="http://schemas.microsoft.com/office/powerpoint/2010/main" val="1692599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DADC673-D1FD-5668-4156-D43C1139FF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0" r="4722" b="9470"/>
          <a:stretch/>
        </p:blipFill>
        <p:spPr>
          <a:xfrm>
            <a:off x="5190182" y="841236"/>
            <a:ext cx="3836209" cy="4432804"/>
          </a:xfrm>
          <a:prstGeom prst="rect">
            <a:avLst/>
          </a:prstGeom>
        </p:spPr>
      </p:pic>
      <p:sp>
        <p:nvSpPr>
          <p:cNvPr id="7" name="CaixaDeTexto 6">
            <a:extLst>
              <a:ext uri="{FF2B5EF4-FFF2-40B4-BE49-F238E27FC236}">
                <a16:creationId xmlns:a16="http://schemas.microsoft.com/office/drawing/2014/main" id="{4BD4D9A9-7391-2E3C-B954-82119389D150}"/>
              </a:ext>
            </a:extLst>
          </p:cNvPr>
          <p:cNvSpPr txBox="1"/>
          <p:nvPr/>
        </p:nvSpPr>
        <p:spPr>
          <a:xfrm>
            <a:off x="5428167" y="5285340"/>
            <a:ext cx="3729930" cy="400110"/>
          </a:xfrm>
          <a:prstGeom prst="rect">
            <a:avLst/>
          </a:prstGeom>
          <a:noFill/>
        </p:spPr>
        <p:txBody>
          <a:bodyPr wrap="square">
            <a:spAutoFit/>
          </a:bodyPr>
          <a:lstStyle/>
          <a:p>
            <a:r>
              <a:rPr lang="pt-BR" sz="1000" dirty="0"/>
              <a:t>Pagina de um jornal alemão, escrita em </a:t>
            </a:r>
            <a:r>
              <a:rPr lang="pt-BR" sz="1000" dirty="0" err="1"/>
              <a:t>Fraktur</a:t>
            </a:r>
            <a:r>
              <a:rPr lang="pt-BR" sz="1000" dirty="0"/>
              <a:t>, publicado no século 18, disponível em https://i.stack.imgur.com/uObRz.jpg</a:t>
            </a:r>
          </a:p>
        </p:txBody>
      </p:sp>
      <p:sp>
        <p:nvSpPr>
          <p:cNvPr id="12" name="CaixaDeTexto 11">
            <a:extLst>
              <a:ext uri="{FF2B5EF4-FFF2-40B4-BE49-F238E27FC236}">
                <a16:creationId xmlns:a16="http://schemas.microsoft.com/office/drawing/2014/main" id="{16F9EC06-1FC5-08F7-2A7B-9EDC0C0C3769}"/>
              </a:ext>
            </a:extLst>
          </p:cNvPr>
          <p:cNvSpPr txBox="1"/>
          <p:nvPr/>
        </p:nvSpPr>
        <p:spPr>
          <a:xfrm>
            <a:off x="323528" y="1340768"/>
            <a:ext cx="5090542" cy="738664"/>
          </a:xfrm>
          <a:prstGeom prst="rect">
            <a:avLst/>
          </a:prstGeom>
          <a:noFill/>
        </p:spPr>
        <p:txBody>
          <a:bodyPr wrap="square">
            <a:spAutoFit/>
          </a:bodyPr>
          <a:lstStyle/>
          <a:p>
            <a:pPr marL="285750" indent="-285750">
              <a:buClr>
                <a:srgbClr val="ED145B"/>
              </a:buClr>
              <a:buFont typeface="Wingdings" panose="05000000000000000000" pitchFamily="2" charset="2"/>
              <a:buChar char="v"/>
            </a:pPr>
            <a:r>
              <a:rPr lang="pt-BR" sz="1400" b="1" dirty="0">
                <a:latin typeface="Gotham HTF"/>
              </a:rPr>
              <a:t>Qualidade da Imagem: </a:t>
            </a:r>
            <a:r>
              <a:rPr lang="pt-BR" sz="1400" b="0" i="0" dirty="0">
                <a:effectLst/>
                <a:latin typeface="Gotham HTF"/>
              </a:rPr>
              <a:t>Se a imagem digitalizada estiver desfocada, distorcida ou com ruído, o OCR terá dificuldade em reconhecer com precisão os caracteres.</a:t>
            </a:r>
            <a:endParaRPr lang="pt-BR" sz="1400" b="1" dirty="0">
              <a:latin typeface="Gotham HTF"/>
            </a:endParaRPr>
          </a:p>
        </p:txBody>
      </p:sp>
      <p:sp>
        <p:nvSpPr>
          <p:cNvPr id="15" name="CaixaDeTexto 14">
            <a:extLst>
              <a:ext uri="{FF2B5EF4-FFF2-40B4-BE49-F238E27FC236}">
                <a16:creationId xmlns:a16="http://schemas.microsoft.com/office/drawing/2014/main" id="{F897A956-D52F-6498-83C4-A9217C1AFECA}"/>
              </a:ext>
            </a:extLst>
          </p:cNvPr>
          <p:cNvSpPr txBox="1"/>
          <p:nvPr/>
        </p:nvSpPr>
        <p:spPr>
          <a:xfrm>
            <a:off x="323528" y="2129081"/>
            <a:ext cx="5090542" cy="954107"/>
          </a:xfrm>
          <a:prstGeom prst="rect">
            <a:avLst/>
          </a:prstGeom>
          <a:noFill/>
        </p:spPr>
        <p:txBody>
          <a:bodyPr wrap="square">
            <a:spAutoFit/>
          </a:bodyPr>
          <a:lstStyle/>
          <a:p>
            <a:pPr marL="285750" indent="-285750" algn="l">
              <a:buClr>
                <a:srgbClr val="ED145B"/>
              </a:buClr>
              <a:buFont typeface="Wingdings" panose="05000000000000000000" pitchFamily="2" charset="2"/>
              <a:buChar char="v"/>
            </a:pPr>
            <a:r>
              <a:rPr lang="pt-BR" sz="1400" b="1" i="0" dirty="0">
                <a:effectLst/>
                <a:latin typeface="Gotham HTF"/>
              </a:rPr>
              <a:t>Fontes e estilos de caracteres: </a:t>
            </a:r>
            <a:r>
              <a:rPr lang="pt-BR" sz="1400" b="0" i="0" dirty="0">
                <a:effectLst/>
                <a:latin typeface="Gotham HTF"/>
              </a:rPr>
              <a:t>O OCR funciona melhor com fontes e estilos de caracteres claros e bem definidos. </a:t>
            </a:r>
            <a:r>
              <a:rPr lang="pt-BR" sz="1400" dirty="0">
                <a:latin typeface="Gotham HTF"/>
              </a:rPr>
              <a:t>F</a:t>
            </a:r>
            <a:r>
              <a:rPr lang="pt-BR" sz="1400" b="0" i="0" dirty="0">
                <a:effectLst/>
                <a:latin typeface="Gotham HTF"/>
              </a:rPr>
              <a:t>ontes cursivas ou manuscritas podem ser mais difíceis de reconhecer com precisão.</a:t>
            </a:r>
          </a:p>
        </p:txBody>
      </p:sp>
      <p:sp>
        <p:nvSpPr>
          <p:cNvPr id="16" name="CaixaDeTexto 15">
            <a:extLst>
              <a:ext uri="{FF2B5EF4-FFF2-40B4-BE49-F238E27FC236}">
                <a16:creationId xmlns:a16="http://schemas.microsoft.com/office/drawing/2014/main" id="{1980B349-C7B9-CB1D-BA5A-EBBAC7606FB4}"/>
              </a:ext>
            </a:extLst>
          </p:cNvPr>
          <p:cNvSpPr txBox="1"/>
          <p:nvPr/>
        </p:nvSpPr>
        <p:spPr>
          <a:xfrm>
            <a:off x="323528" y="3132837"/>
            <a:ext cx="5018534" cy="1169551"/>
          </a:xfrm>
          <a:prstGeom prst="rect">
            <a:avLst/>
          </a:prstGeom>
          <a:noFill/>
        </p:spPr>
        <p:txBody>
          <a:bodyPr wrap="square">
            <a:spAutoFit/>
          </a:bodyPr>
          <a:lstStyle/>
          <a:p>
            <a:pPr marL="285750" indent="-285750" algn="l">
              <a:buClr>
                <a:srgbClr val="ED145B"/>
              </a:buClr>
              <a:buFont typeface="Wingdings" panose="05000000000000000000" pitchFamily="2" charset="2"/>
              <a:buChar char="v"/>
            </a:pPr>
            <a:r>
              <a:rPr lang="pt-BR" sz="1400" b="1" i="0" dirty="0">
                <a:effectLst/>
                <a:latin typeface="Gotham HTF"/>
              </a:rPr>
              <a:t>Idiomas diferentes: </a:t>
            </a:r>
            <a:r>
              <a:rPr lang="pt-BR" sz="1400" b="0" i="0" dirty="0">
                <a:effectLst/>
                <a:latin typeface="Gotham HTF"/>
              </a:rPr>
              <a:t>O OCR pode ser limitado no reconhecimento de caracteres em idiomas diferentes. As línguas que usam caracteres não latinos, como chinês ou árabe, podem ser mais difíceis de reconhecer do que as línguas que usam caracteres latinos</a:t>
            </a:r>
          </a:p>
        </p:txBody>
      </p:sp>
      <p:sp>
        <p:nvSpPr>
          <p:cNvPr id="18" name="CaixaDeTexto 17">
            <a:extLst>
              <a:ext uri="{FF2B5EF4-FFF2-40B4-BE49-F238E27FC236}">
                <a16:creationId xmlns:a16="http://schemas.microsoft.com/office/drawing/2014/main" id="{CB34F9D6-DA4E-FFCD-1C7B-9E5F3512C664}"/>
              </a:ext>
            </a:extLst>
          </p:cNvPr>
          <p:cNvSpPr txBox="1"/>
          <p:nvPr/>
        </p:nvSpPr>
        <p:spPr>
          <a:xfrm>
            <a:off x="323528" y="4352037"/>
            <a:ext cx="5018534" cy="1384995"/>
          </a:xfrm>
          <a:prstGeom prst="rect">
            <a:avLst/>
          </a:prstGeom>
          <a:noFill/>
        </p:spPr>
        <p:txBody>
          <a:bodyPr wrap="square">
            <a:spAutoFit/>
          </a:bodyPr>
          <a:lstStyle/>
          <a:p>
            <a:pPr marL="285750" indent="-285750" algn="l">
              <a:buClr>
                <a:srgbClr val="ED265B"/>
              </a:buClr>
              <a:buFont typeface="Wingdings" panose="05000000000000000000" pitchFamily="2" charset="2"/>
              <a:buChar char="v"/>
            </a:pPr>
            <a:r>
              <a:rPr lang="pt-BR" sz="1400" b="1" i="0" dirty="0">
                <a:effectLst/>
                <a:latin typeface="Gotham HTF"/>
              </a:rPr>
              <a:t>Erros de reconhecimento: </a:t>
            </a:r>
            <a:r>
              <a:rPr lang="pt-BR" sz="1400" b="0" i="0" dirty="0">
                <a:effectLst/>
                <a:latin typeface="Gotham HTF"/>
              </a:rPr>
              <a:t>O OCR ainda pode cometer erros de reconhecimento, especialmente em casos em que há uma semelhança entre dois ou mais caracteres. Também pode haver erros de reconhecimento em casos em que o texto está distorcido ou o OCR tem dificuldade em identificar o contexto do texto.</a:t>
            </a:r>
          </a:p>
        </p:txBody>
      </p:sp>
      <p:sp>
        <p:nvSpPr>
          <p:cNvPr id="20" name="CaixaDeTexto 19">
            <a:extLst>
              <a:ext uri="{FF2B5EF4-FFF2-40B4-BE49-F238E27FC236}">
                <a16:creationId xmlns:a16="http://schemas.microsoft.com/office/drawing/2014/main" id="{B69A6125-D97C-6D3B-0EBE-E4EC10346814}"/>
              </a:ext>
            </a:extLst>
          </p:cNvPr>
          <p:cNvSpPr txBox="1"/>
          <p:nvPr/>
        </p:nvSpPr>
        <p:spPr>
          <a:xfrm>
            <a:off x="323528" y="5786680"/>
            <a:ext cx="7200800" cy="738664"/>
          </a:xfrm>
          <a:prstGeom prst="rect">
            <a:avLst/>
          </a:prstGeom>
          <a:noFill/>
        </p:spPr>
        <p:txBody>
          <a:bodyPr wrap="square">
            <a:spAutoFit/>
          </a:bodyPr>
          <a:lstStyle/>
          <a:p>
            <a:pPr marL="285750" indent="-285750" algn="l">
              <a:buClr>
                <a:srgbClr val="ED145B"/>
              </a:buClr>
              <a:buFont typeface="Wingdings" panose="05000000000000000000" pitchFamily="2" charset="2"/>
              <a:buChar char="v"/>
            </a:pPr>
            <a:r>
              <a:rPr lang="pt-BR" sz="1400" b="1" i="0" dirty="0">
                <a:effectLst/>
                <a:latin typeface="Gotham HTF"/>
              </a:rPr>
              <a:t>Formatação de documentos: </a:t>
            </a:r>
            <a:r>
              <a:rPr lang="pt-BR" sz="1400" b="0" i="0" dirty="0">
                <a:effectLst/>
                <a:latin typeface="Gotham HTF"/>
              </a:rPr>
              <a:t>O OCR pode ter dificuldade em reconhecer informações específicas de formatação de documentos, como tabelas, gráficos ou imagens. Isso pode afetar a precisão do reconhecimento de caracteres em um documento.</a:t>
            </a:r>
          </a:p>
        </p:txBody>
      </p:sp>
      <p:sp>
        <p:nvSpPr>
          <p:cNvPr id="2" name="TextBox 6">
            <a:extLst>
              <a:ext uri="{FF2B5EF4-FFF2-40B4-BE49-F238E27FC236}">
                <a16:creationId xmlns:a16="http://schemas.microsoft.com/office/drawing/2014/main" id="{6B261397-63D7-150A-B811-6E2A4DACEC39}"/>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Desafios e Limitações do OCR</a:t>
            </a:r>
          </a:p>
        </p:txBody>
      </p:sp>
    </p:spTree>
    <p:extLst>
      <p:ext uri="{BB962C8B-B14F-4D97-AF65-F5344CB8AC3E}">
        <p14:creationId xmlns:p14="http://schemas.microsoft.com/office/powerpoint/2010/main" val="101238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1FD4DE9B-04DD-B70E-0EFB-A582D7860D60}"/>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Agenda</a:t>
            </a:r>
          </a:p>
        </p:txBody>
      </p:sp>
      <p:sp>
        <p:nvSpPr>
          <p:cNvPr id="3" name="CaixaDeTexto 2">
            <a:extLst>
              <a:ext uri="{FF2B5EF4-FFF2-40B4-BE49-F238E27FC236}">
                <a16:creationId xmlns:a16="http://schemas.microsoft.com/office/drawing/2014/main" id="{7489500E-1340-0DC4-4BAE-A3DFAC0314DB}"/>
              </a:ext>
            </a:extLst>
          </p:cNvPr>
          <p:cNvSpPr txBox="1"/>
          <p:nvPr/>
        </p:nvSpPr>
        <p:spPr>
          <a:xfrm>
            <a:off x="395536" y="1950069"/>
            <a:ext cx="5495528" cy="3373359"/>
          </a:xfrm>
          <a:prstGeom prst="rect">
            <a:avLst/>
          </a:prstGeom>
          <a:noFill/>
        </p:spPr>
        <p:txBody>
          <a:bodyPr wrap="square">
            <a:spAutoFit/>
          </a:bodyPr>
          <a:lstStyle/>
          <a:p>
            <a:pPr marL="285750" indent="-285750">
              <a:lnSpc>
                <a:spcPct val="150000"/>
              </a:lnSpc>
              <a:buClr>
                <a:srgbClr val="ED265B"/>
              </a:buClr>
              <a:buFont typeface="Wingdings" panose="05000000000000000000" pitchFamily="2" charset="2"/>
              <a:buChar char="Ø"/>
            </a:pPr>
            <a:r>
              <a:rPr lang="en-US" dirty="0">
                <a:latin typeface="Gotham HTF Light"/>
                <a:cs typeface="Gotham HTF Light"/>
              </a:rPr>
              <a:t>O que é OCR?;</a:t>
            </a:r>
          </a:p>
          <a:p>
            <a:pPr marL="742950" lvl="1" indent="-285750">
              <a:lnSpc>
                <a:spcPct val="150000"/>
              </a:lnSpc>
              <a:buClr>
                <a:srgbClr val="ED265B"/>
              </a:buClr>
              <a:buFont typeface="Wingdings" panose="05000000000000000000" pitchFamily="2" charset="2"/>
              <a:buChar char="Ø"/>
            </a:pPr>
            <a:r>
              <a:rPr lang="en-US" dirty="0" err="1">
                <a:latin typeface="Gotham HTF Light"/>
                <a:cs typeface="Gotham HTF Light"/>
              </a:rPr>
              <a:t>Definição</a:t>
            </a:r>
            <a:r>
              <a:rPr lang="en-US" dirty="0">
                <a:latin typeface="Gotham HTF Light"/>
                <a:cs typeface="Gotham HTF Light"/>
              </a:rPr>
              <a:t>;</a:t>
            </a:r>
          </a:p>
          <a:p>
            <a:pPr marL="742950" lvl="1" indent="-285750">
              <a:lnSpc>
                <a:spcPct val="150000"/>
              </a:lnSpc>
              <a:buClr>
                <a:srgbClr val="ED265B"/>
              </a:buClr>
              <a:buFont typeface="Wingdings" panose="05000000000000000000" pitchFamily="2" charset="2"/>
              <a:buChar char="Ø"/>
            </a:pPr>
            <a:r>
              <a:rPr lang="en-US" dirty="0" err="1">
                <a:latin typeface="Gotham HTF Light"/>
                <a:cs typeface="Gotham HTF Light"/>
              </a:rPr>
              <a:t>Aplicações</a:t>
            </a:r>
            <a:r>
              <a:rPr lang="en-US" dirty="0">
                <a:latin typeface="Gotham HTF Light"/>
                <a:cs typeface="Gotham HTF Light"/>
              </a:rPr>
              <a:t>;</a:t>
            </a:r>
          </a:p>
          <a:p>
            <a:pPr marL="742950" lvl="1" indent="-285750">
              <a:lnSpc>
                <a:spcPct val="150000"/>
              </a:lnSpc>
              <a:buClr>
                <a:srgbClr val="ED265B"/>
              </a:buClr>
              <a:buFont typeface="Wingdings" panose="05000000000000000000" pitchFamily="2" charset="2"/>
              <a:buChar char="Ø"/>
            </a:pPr>
            <a:r>
              <a:rPr lang="en-US" dirty="0">
                <a:latin typeface="Gotham HTF Light"/>
                <a:cs typeface="Gotham HTF Light"/>
              </a:rPr>
              <a:t>Como </a:t>
            </a:r>
            <a:r>
              <a:rPr lang="en-US" dirty="0" err="1">
                <a:latin typeface="Gotham HTF Light"/>
                <a:cs typeface="Gotham HTF Light"/>
              </a:rPr>
              <a:t>funciona</a:t>
            </a:r>
            <a:r>
              <a:rPr lang="en-US" dirty="0">
                <a:latin typeface="Gotham HTF Light"/>
                <a:cs typeface="Gotham HTF Light"/>
              </a:rPr>
              <a:t>?</a:t>
            </a:r>
          </a:p>
          <a:p>
            <a:pPr marL="742950" lvl="1" indent="-285750">
              <a:lnSpc>
                <a:spcPct val="150000"/>
              </a:lnSpc>
              <a:buClr>
                <a:srgbClr val="ED265B"/>
              </a:buClr>
              <a:buFont typeface="Wingdings" panose="05000000000000000000" pitchFamily="2" charset="2"/>
              <a:buChar char="Ø"/>
            </a:pPr>
            <a:r>
              <a:rPr lang="en-US" dirty="0" err="1">
                <a:latin typeface="Gotham HTF Light"/>
                <a:cs typeface="Gotham HTF Light"/>
              </a:rPr>
              <a:t>Desafios</a:t>
            </a:r>
            <a:r>
              <a:rPr lang="en-US" dirty="0">
                <a:latin typeface="Gotham HTF Light"/>
                <a:cs typeface="Gotham HTF Light"/>
              </a:rPr>
              <a:t> e </a:t>
            </a:r>
            <a:r>
              <a:rPr lang="en-US" dirty="0" err="1">
                <a:latin typeface="Gotham HTF Light"/>
                <a:cs typeface="Gotham HTF Light"/>
              </a:rPr>
              <a:t>limitações</a:t>
            </a:r>
            <a:r>
              <a:rPr lang="en-US" dirty="0">
                <a:latin typeface="Gotham HTF Light"/>
                <a:cs typeface="Gotham HTF Light"/>
              </a:rPr>
              <a:t>;</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Aplicando</a:t>
            </a:r>
            <a:r>
              <a:rPr lang="en-US" dirty="0">
                <a:latin typeface="Gotham HTF Light"/>
                <a:cs typeface="Gotham HTF Light"/>
              </a:rPr>
              <a:t> OCR;</a:t>
            </a:r>
          </a:p>
          <a:p>
            <a:pPr marL="285750" indent="-285750">
              <a:lnSpc>
                <a:spcPct val="150000"/>
              </a:lnSpc>
              <a:buClr>
                <a:srgbClr val="ED265B"/>
              </a:buClr>
              <a:buFont typeface="Wingdings" panose="05000000000000000000" pitchFamily="2" charset="2"/>
              <a:buChar char="Ø"/>
            </a:pPr>
            <a:r>
              <a:rPr lang="en-US" dirty="0" err="1">
                <a:latin typeface="Gotham HTF Light"/>
                <a:cs typeface="Gotham HTF Light"/>
              </a:rPr>
              <a:t>Projeto</a:t>
            </a:r>
            <a:r>
              <a:rPr lang="en-US" dirty="0">
                <a:latin typeface="Gotham HTF Light"/>
                <a:cs typeface="Gotham HTF Light"/>
              </a:rPr>
              <a:t> </a:t>
            </a:r>
            <a:r>
              <a:rPr lang="en-US" dirty="0" err="1">
                <a:latin typeface="Gotham HTF Light"/>
                <a:cs typeface="Gotham HTF Light"/>
              </a:rPr>
              <a:t>Prático</a:t>
            </a:r>
            <a:r>
              <a:rPr lang="en-US" dirty="0">
                <a:latin typeface="Gotham HTF Light"/>
                <a:cs typeface="Gotham HTF Light"/>
              </a:rPr>
              <a:t>: </a:t>
            </a:r>
          </a:p>
          <a:p>
            <a:pPr marL="742950" lvl="1" indent="-285750">
              <a:lnSpc>
                <a:spcPct val="150000"/>
              </a:lnSpc>
              <a:buClr>
                <a:srgbClr val="ED265B"/>
              </a:buClr>
              <a:buFont typeface="Wingdings" panose="05000000000000000000" pitchFamily="2" charset="2"/>
              <a:buChar char="Ø"/>
            </a:pPr>
            <a:r>
              <a:rPr lang="en-US" dirty="0" err="1">
                <a:latin typeface="Gotham HTF Light"/>
                <a:cs typeface="Gotham HTF Light"/>
              </a:rPr>
              <a:t>Criando</a:t>
            </a:r>
            <a:r>
              <a:rPr lang="en-US" dirty="0">
                <a:latin typeface="Gotham HTF Light"/>
                <a:cs typeface="Gotham HTF Light"/>
              </a:rPr>
              <a:t> um </a:t>
            </a:r>
            <a:r>
              <a:rPr lang="en-US" dirty="0" err="1">
                <a:latin typeface="Gotham HTF Light"/>
                <a:cs typeface="Gotham HTF Light"/>
              </a:rPr>
              <a:t>Leitor</a:t>
            </a:r>
            <a:r>
              <a:rPr lang="en-US" dirty="0">
                <a:latin typeface="Gotham HTF Light"/>
                <a:cs typeface="Gotham HTF Light"/>
              </a:rPr>
              <a:t> de E-book</a:t>
            </a:r>
          </a:p>
        </p:txBody>
      </p:sp>
      <p:pic>
        <p:nvPicPr>
          <p:cNvPr id="4" name="Google Shape;82;p18">
            <a:extLst>
              <a:ext uri="{FF2B5EF4-FFF2-40B4-BE49-F238E27FC236}">
                <a16:creationId xmlns:a16="http://schemas.microsoft.com/office/drawing/2014/main" id="{196206C9-0A85-09D8-FA92-112158C960FA}"/>
              </a:ext>
            </a:extLst>
          </p:cNvPr>
          <p:cNvPicPr preferRelativeResize="0">
            <a:picLocks noChangeAspect="1"/>
          </p:cNvPicPr>
          <p:nvPr/>
        </p:nvPicPr>
        <p:blipFill>
          <a:blip r:embed="rId2">
            <a:alphaModFix/>
          </a:blip>
          <a:stretch>
            <a:fillRect/>
          </a:stretch>
        </p:blipFill>
        <p:spPr>
          <a:xfrm>
            <a:off x="5315400" y="1441068"/>
            <a:ext cx="3600000" cy="3600000"/>
          </a:xfrm>
          <a:prstGeom prst="rect">
            <a:avLst/>
          </a:prstGeom>
          <a:noFill/>
          <a:ln>
            <a:noFill/>
          </a:ln>
        </p:spPr>
      </p:pic>
    </p:spTree>
    <p:extLst>
      <p:ext uri="{BB962C8B-B14F-4D97-AF65-F5344CB8AC3E}">
        <p14:creationId xmlns:p14="http://schemas.microsoft.com/office/powerpoint/2010/main" val="3685152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935688"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Laboratório</a:t>
            </a:r>
          </a:p>
        </p:txBody>
      </p:sp>
      <p:sp>
        <p:nvSpPr>
          <p:cNvPr id="3" name="CaixaDeTexto 2">
            <a:extLst>
              <a:ext uri="{FF2B5EF4-FFF2-40B4-BE49-F238E27FC236}">
                <a16:creationId xmlns:a16="http://schemas.microsoft.com/office/drawing/2014/main" id="{009CF5F8-85AC-44A2-F5AA-FBD3CA7ACC1A}"/>
              </a:ext>
            </a:extLst>
          </p:cNvPr>
          <p:cNvSpPr txBox="1"/>
          <p:nvPr/>
        </p:nvSpPr>
        <p:spPr>
          <a:xfrm>
            <a:off x="175286" y="932952"/>
            <a:ext cx="4248473" cy="5093702"/>
          </a:xfrm>
          <a:prstGeom prst="rect">
            <a:avLst/>
          </a:prstGeom>
          <a:noFill/>
        </p:spPr>
        <p:txBody>
          <a:bodyPr wrap="square">
            <a:spAutoFit/>
          </a:bodyPr>
          <a:lstStyle/>
          <a:p>
            <a:r>
              <a:rPr lang="pt-BR" sz="1300" dirty="0">
                <a:latin typeface="Gotham HTF"/>
              </a:rPr>
              <a:t>O </a:t>
            </a:r>
            <a:r>
              <a:rPr lang="pt-BR" sz="1300" dirty="0" err="1">
                <a:latin typeface="Gotham HTF"/>
              </a:rPr>
              <a:t>EasyOCR</a:t>
            </a:r>
            <a:r>
              <a:rPr lang="pt-BR" sz="1300" dirty="0">
                <a:latin typeface="Gotham HTF"/>
              </a:rPr>
              <a:t> é uma biblioteca de reconhecimento óptico de caracteres (OCR) de código aberto que permite extrair texto de imagens em vários idiomas. Ele oferece uma interface simples para realizar tarefas de OCR sem a necessidade de conhecimentos avançados em processamento de imagens ou aprendizado de máquina.</a:t>
            </a:r>
          </a:p>
          <a:p>
            <a:endParaRPr lang="pt-BR" sz="1300" dirty="0">
              <a:latin typeface="Gotham HTF"/>
            </a:endParaRPr>
          </a:p>
          <a:p>
            <a:r>
              <a:rPr lang="pt-BR" sz="1300" dirty="0">
                <a:latin typeface="Gotham HTF"/>
              </a:rPr>
              <a:t>O </a:t>
            </a:r>
            <a:r>
              <a:rPr lang="pt-BR" sz="1300" dirty="0" err="1">
                <a:latin typeface="Gotham HTF"/>
              </a:rPr>
              <a:t>EasyOCR</a:t>
            </a:r>
            <a:r>
              <a:rPr lang="pt-BR" sz="1300" dirty="0">
                <a:latin typeface="Gotham HTF"/>
              </a:rPr>
              <a:t> é capaz de lidar com diferentes tipos de imagens, incluindo fotografias, capturas de tela e documentos digitalizados. Ele utiliza modelos de aprendizado profundo </a:t>
            </a:r>
            <a:r>
              <a:rPr lang="pt-BR" sz="1300" dirty="0" err="1">
                <a:latin typeface="Gotham HTF"/>
              </a:rPr>
              <a:t>pré</a:t>
            </a:r>
            <a:r>
              <a:rPr lang="pt-BR" sz="1300" dirty="0">
                <a:latin typeface="Gotham HTF"/>
              </a:rPr>
              <a:t>-treinados para reconhecer e extrair o texto presente nas imagens.</a:t>
            </a:r>
          </a:p>
          <a:p>
            <a:endParaRPr lang="pt-BR" sz="1300" dirty="0">
              <a:latin typeface="Gotham HTF"/>
            </a:endParaRPr>
          </a:p>
          <a:p>
            <a:r>
              <a:rPr lang="pt-BR" sz="1300" dirty="0">
                <a:latin typeface="Gotham HTF"/>
              </a:rPr>
              <a:t>Uma das principais vantagens do </a:t>
            </a:r>
            <a:r>
              <a:rPr lang="pt-BR" sz="1300" dirty="0" err="1">
                <a:latin typeface="Gotham HTF"/>
              </a:rPr>
              <a:t>EasyOCR</a:t>
            </a:r>
            <a:r>
              <a:rPr lang="pt-BR" sz="1300" dirty="0">
                <a:latin typeface="Gotham HTF"/>
              </a:rPr>
              <a:t> é a sua capacidade de reconhecer texto em várias línguas, tornando-o uma escolha popular para tarefas de OCR multilíngue. Além disso, a biblioteca é de fácil utilização e possui integração com várias linguagens de programação, como Python, Java e C++.</a:t>
            </a:r>
          </a:p>
          <a:p>
            <a:endParaRPr lang="pt-BR" sz="1300" dirty="0">
              <a:latin typeface="Gotham HTF"/>
            </a:endParaRPr>
          </a:p>
          <a:p>
            <a:r>
              <a:rPr lang="pt-BR" sz="1300" dirty="0">
                <a:latin typeface="Gotham HTF"/>
              </a:rPr>
              <a:t>O </a:t>
            </a:r>
            <a:r>
              <a:rPr lang="pt-BR" sz="1300" dirty="0" err="1">
                <a:latin typeface="Gotham HTF"/>
              </a:rPr>
              <a:t>EasyOCR</a:t>
            </a:r>
            <a:r>
              <a:rPr lang="pt-BR" sz="1300" dirty="0">
                <a:latin typeface="Gotham HTF"/>
              </a:rPr>
              <a:t> pode ser usado em uma variedade de aplicações, como extração de texto de imagens para processamento posterior, automação de tarefas que envolvem leitura de texto em imagens e criação de sistemas de reconhecimento de texto em tempo real.</a:t>
            </a:r>
          </a:p>
        </p:txBody>
      </p:sp>
      <p:pic>
        <p:nvPicPr>
          <p:cNvPr id="2" name="Imagem 1">
            <a:extLst>
              <a:ext uri="{FF2B5EF4-FFF2-40B4-BE49-F238E27FC236}">
                <a16:creationId xmlns:a16="http://schemas.microsoft.com/office/drawing/2014/main" id="{496CD94E-151C-4D73-41D8-E32623FDC5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5957" y="1340768"/>
            <a:ext cx="4852757" cy="2696503"/>
          </a:xfrm>
          <a:prstGeom prst="rect">
            <a:avLst/>
          </a:prstGeom>
        </p:spPr>
      </p:pic>
    </p:spTree>
    <p:extLst>
      <p:ext uri="{BB962C8B-B14F-4D97-AF65-F5344CB8AC3E}">
        <p14:creationId xmlns:p14="http://schemas.microsoft.com/office/powerpoint/2010/main" val="180977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E188DB65-9498-C38F-6493-0EE38DB056B5}"/>
              </a:ext>
            </a:extLst>
          </p:cNvPr>
          <p:cNvSpPr>
            <a:spLocks noGrp="1"/>
          </p:cNvSpPr>
          <p:nvPr>
            <p:ph type="title"/>
          </p:nvPr>
        </p:nvSpPr>
        <p:spPr/>
        <p:txBody>
          <a:bodyPr>
            <a:normAutofit/>
          </a:bodyPr>
          <a:lstStyle/>
          <a:p>
            <a:r>
              <a:rPr lang="pt-BR" dirty="0">
                <a:effectLst/>
                <a:latin typeface="Arial" panose="020B0604020202020204" pitchFamily="34" charset="0"/>
              </a:rPr>
              <a:t>Copyright © 2023 Prof. </a:t>
            </a:r>
            <a:r>
              <a:rPr lang="pt-BR" b="1" dirty="0"/>
              <a:t>Airton Y. C. </a:t>
            </a:r>
            <a:r>
              <a:rPr lang="pt-BR" b="1" dirty="0" err="1"/>
              <a:t>Toyofuku</a:t>
            </a:r>
            <a:endParaRPr lang="pt-BR" b="1" dirty="0"/>
          </a:p>
        </p:txBody>
      </p:sp>
      <p:sp>
        <p:nvSpPr>
          <p:cNvPr id="4" name="Espaço Reservado para Número de Slide 3">
            <a:extLst>
              <a:ext uri="{FF2B5EF4-FFF2-40B4-BE49-F238E27FC236}">
                <a16:creationId xmlns:a16="http://schemas.microsoft.com/office/drawing/2014/main" id="{961A5CC8-8B6C-915A-2707-2E93B7B749E3}"/>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rgbClr val="1A1C1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951EF7-2A75-44A0-8045-6A6595E5FF16}" type="slidenum">
              <a:rPr lang="pt-BR" smtClean="0"/>
              <a:pPr/>
              <a:t>31</a:t>
            </a:fld>
            <a:endParaRPr lang="pt-BR" dirty="0"/>
          </a:p>
        </p:txBody>
      </p:sp>
      <p:sp>
        <p:nvSpPr>
          <p:cNvPr id="3" name="CaixaDeTexto 2">
            <a:extLst>
              <a:ext uri="{FF2B5EF4-FFF2-40B4-BE49-F238E27FC236}">
                <a16:creationId xmlns:a16="http://schemas.microsoft.com/office/drawing/2014/main" id="{70F59973-472F-9FB6-B516-D06435C26188}"/>
              </a:ext>
            </a:extLst>
          </p:cNvPr>
          <p:cNvSpPr txBox="1"/>
          <p:nvPr/>
        </p:nvSpPr>
        <p:spPr>
          <a:xfrm>
            <a:off x="107504" y="5733256"/>
            <a:ext cx="8692725" cy="461665"/>
          </a:xfrm>
          <a:prstGeom prst="rect">
            <a:avLst/>
          </a:prstGeom>
          <a:noFill/>
        </p:spPr>
        <p:txBody>
          <a:bodyPr wrap="square">
            <a:spAutoFit/>
          </a:bodyPr>
          <a:lstStyle/>
          <a:p>
            <a:r>
              <a:rPr lang="en-US" sz="1200" b="0" i="0" dirty="0">
                <a:solidFill>
                  <a:srgbClr val="5F7D95"/>
                </a:solidFill>
                <a:effectLst/>
                <a:latin typeface="Proxima Nova"/>
              </a:rPr>
              <a:t>This presentation has been designed using images from Flaticon.com</a:t>
            </a:r>
          </a:p>
          <a:p>
            <a:endParaRPr lang="en-US" sz="1200" b="0" i="0" dirty="0">
              <a:solidFill>
                <a:srgbClr val="5F7D95"/>
              </a:solidFill>
              <a:effectLst/>
              <a:latin typeface="Proxima Nova"/>
            </a:endParaRPr>
          </a:p>
        </p:txBody>
      </p:sp>
    </p:spTree>
    <p:extLst>
      <p:ext uri="{BB962C8B-B14F-4D97-AF65-F5344CB8AC3E}">
        <p14:creationId xmlns:p14="http://schemas.microsoft.com/office/powerpoint/2010/main" val="451317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8015808" cy="584775"/>
          </a:xfrm>
          <a:prstGeom prst="rect">
            <a:avLst/>
          </a:prstGeom>
          <a:noFill/>
        </p:spPr>
        <p:txBody>
          <a:bodyPr wrap="square" rtlCol="0">
            <a:spAutoFit/>
          </a:bodyPr>
          <a:lstStyle/>
          <a:p>
            <a:r>
              <a:rPr lang="pt-BR" sz="3200" dirty="0">
                <a:solidFill>
                  <a:srgbClr val="ED145B"/>
                </a:solidFill>
                <a:latin typeface="Gotham HTF" pitchFamily="50" charset="0"/>
                <a:cs typeface="Gotham HTF Light"/>
              </a:rPr>
              <a:t>O que é Visão Computacional?</a:t>
            </a:r>
          </a:p>
        </p:txBody>
      </p:sp>
      <p:grpSp>
        <p:nvGrpSpPr>
          <p:cNvPr id="4" name="Group 3">
            <a:extLst>
              <a:ext uri="{FF2B5EF4-FFF2-40B4-BE49-F238E27FC236}">
                <a16:creationId xmlns:a16="http://schemas.microsoft.com/office/drawing/2014/main" id="{99232656-635E-3FF6-120D-4837974DE440}"/>
              </a:ext>
            </a:extLst>
          </p:cNvPr>
          <p:cNvGrpSpPr/>
          <p:nvPr/>
        </p:nvGrpSpPr>
        <p:grpSpPr>
          <a:xfrm>
            <a:off x="3739051" y="1775532"/>
            <a:ext cx="5225883" cy="943145"/>
            <a:chOff x="5374207" y="1712749"/>
            <a:chExt cx="6122468" cy="1104957"/>
          </a:xfrm>
        </p:grpSpPr>
        <p:grpSp>
          <p:nvGrpSpPr>
            <p:cNvPr id="5" name="Group 4">
              <a:extLst>
                <a:ext uri="{FF2B5EF4-FFF2-40B4-BE49-F238E27FC236}">
                  <a16:creationId xmlns:a16="http://schemas.microsoft.com/office/drawing/2014/main" id="{6CF47B76-686E-1ADD-5515-656313F50441}"/>
                </a:ext>
              </a:extLst>
            </p:cNvPr>
            <p:cNvGrpSpPr/>
            <p:nvPr/>
          </p:nvGrpSpPr>
          <p:grpSpPr>
            <a:xfrm>
              <a:off x="5374207" y="1712749"/>
              <a:ext cx="6122468" cy="1104957"/>
              <a:chOff x="5297213" y="1481959"/>
              <a:chExt cx="6122468" cy="1104957"/>
            </a:xfrm>
          </p:grpSpPr>
          <p:sp>
            <p:nvSpPr>
              <p:cNvPr id="8" name="Rectangle: Rounded Corners 2">
                <a:extLst>
                  <a:ext uri="{FF2B5EF4-FFF2-40B4-BE49-F238E27FC236}">
                    <a16:creationId xmlns:a16="http://schemas.microsoft.com/office/drawing/2014/main" id="{DCD77955-3AEA-A5F6-B938-4AEFC2D2B8CA}"/>
                  </a:ext>
                </a:extLst>
              </p:cNvPr>
              <p:cNvSpPr/>
              <p:nvPr/>
            </p:nvSpPr>
            <p:spPr>
              <a:xfrm>
                <a:off x="5980385" y="1481960"/>
                <a:ext cx="5439296" cy="1104956"/>
              </a:xfrm>
              <a:custGeom>
                <a:avLst/>
                <a:gdLst>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9296" h="1104956">
                    <a:moveTo>
                      <a:pt x="0" y="562988"/>
                    </a:moveTo>
                    <a:cubicBezTo>
                      <a:pt x="273269" y="1046140"/>
                      <a:pt x="-120509" y="0"/>
                      <a:pt x="184616" y="0"/>
                    </a:cubicBezTo>
                    <a:lnTo>
                      <a:pt x="4886818" y="0"/>
                    </a:lnTo>
                    <a:cubicBezTo>
                      <a:pt x="5191943" y="0"/>
                      <a:pt x="5439296" y="247353"/>
                      <a:pt x="5439296" y="552478"/>
                    </a:cubicBezTo>
                    <a:lnTo>
                      <a:pt x="5439296" y="552478"/>
                    </a:lnTo>
                    <a:cubicBezTo>
                      <a:pt x="5439296" y="857603"/>
                      <a:pt x="5191943" y="1104956"/>
                      <a:pt x="4886818" y="1104956"/>
                    </a:cubicBezTo>
                    <a:lnTo>
                      <a:pt x="184616" y="1104956"/>
                    </a:lnTo>
                    <a:cubicBezTo>
                      <a:pt x="-120509" y="1104956"/>
                      <a:pt x="241738" y="500250"/>
                      <a:pt x="0" y="56298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400" dirty="0">
                  <a:solidFill>
                    <a:prstClr val="white"/>
                  </a:solidFill>
                  <a:latin typeface="Gotham HTF"/>
                </a:endParaRPr>
              </a:p>
            </p:txBody>
          </p:sp>
          <p:sp>
            <p:nvSpPr>
              <p:cNvPr id="10" name="Isosceles Triangle 8">
                <a:extLst>
                  <a:ext uri="{FF2B5EF4-FFF2-40B4-BE49-F238E27FC236}">
                    <a16:creationId xmlns:a16="http://schemas.microsoft.com/office/drawing/2014/main" id="{5E7E5D76-DA98-A20B-1E54-A242D3D16DB5}"/>
                  </a:ext>
                </a:extLst>
              </p:cNvPr>
              <p:cNvSpPr>
                <a:spLocks noChangeAspect="1"/>
              </p:cNvSpPr>
              <p:nvPr/>
            </p:nvSpPr>
            <p:spPr>
              <a:xfrm>
                <a:off x="5297213" y="1481959"/>
                <a:ext cx="1639613" cy="110495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400" dirty="0">
                  <a:solidFill>
                    <a:prstClr val="white"/>
                  </a:solidFill>
                  <a:latin typeface="Gotham HTF"/>
                </a:endParaRPr>
              </a:p>
            </p:txBody>
          </p:sp>
        </p:grpSp>
        <p:sp>
          <p:nvSpPr>
            <p:cNvPr id="6" name="TextBox 5">
              <a:extLst>
                <a:ext uri="{FF2B5EF4-FFF2-40B4-BE49-F238E27FC236}">
                  <a16:creationId xmlns:a16="http://schemas.microsoft.com/office/drawing/2014/main" id="{C2F8067B-B0DF-ED1A-A18D-5C53AD269984}"/>
                </a:ext>
              </a:extLst>
            </p:cNvPr>
            <p:cNvSpPr txBox="1"/>
            <p:nvPr/>
          </p:nvSpPr>
          <p:spPr>
            <a:xfrm>
              <a:off x="5947424" y="1978213"/>
              <a:ext cx="493987" cy="360581"/>
            </a:xfrm>
            <a:prstGeom prst="rect">
              <a:avLst/>
            </a:prstGeom>
            <a:noFill/>
          </p:spPr>
          <p:txBody>
            <a:bodyPr wrap="square" rtlCol="0">
              <a:spAutoFit/>
            </a:bodyPr>
            <a:lstStyle/>
            <a:p>
              <a:pPr algn="ctr" defTabSz="685800"/>
              <a:endParaRPr lang="pt-BR" sz="1400" b="1" dirty="0">
                <a:solidFill>
                  <a:prstClr val="white"/>
                </a:solidFill>
                <a:latin typeface="Gotham HTF"/>
              </a:endParaRPr>
            </a:p>
          </p:txBody>
        </p:sp>
        <p:sp>
          <p:nvSpPr>
            <p:cNvPr id="7" name="TextBox 82">
              <a:extLst>
                <a:ext uri="{FF2B5EF4-FFF2-40B4-BE49-F238E27FC236}">
                  <a16:creationId xmlns:a16="http://schemas.microsoft.com/office/drawing/2014/main" id="{93ED33BF-D58A-A06D-25EF-8770D401C6F3}"/>
                </a:ext>
              </a:extLst>
            </p:cNvPr>
            <p:cNvSpPr txBox="1"/>
            <p:nvPr/>
          </p:nvSpPr>
          <p:spPr>
            <a:xfrm>
              <a:off x="7123775" y="1778445"/>
              <a:ext cx="3935055" cy="973568"/>
            </a:xfrm>
            <a:prstGeom prst="rect">
              <a:avLst/>
            </a:prstGeom>
            <a:noFill/>
          </p:spPr>
          <p:txBody>
            <a:bodyPr wrap="square" lIns="0" rIns="0" rtlCol="0" anchor="ctr">
              <a:spAutoFit/>
            </a:bodyPr>
            <a:lstStyle/>
            <a:p>
              <a:pPr defTabSz="685800">
                <a:defRPr/>
              </a:pPr>
              <a:r>
                <a:rPr lang="pt-BR" sz="1600" b="1" dirty="0">
                  <a:solidFill>
                    <a:srgbClr val="4472C4"/>
                  </a:solidFill>
                  <a:latin typeface="Gotham HTF"/>
                </a:rPr>
                <a:t>Envolve</a:t>
              </a:r>
              <a:r>
                <a:rPr lang="pt-BR" sz="1600" b="1" dirty="0">
                  <a:solidFill>
                    <a:srgbClr val="EA6D49"/>
                  </a:solidFill>
                  <a:latin typeface="Gotham HTF"/>
                </a:rPr>
                <a:t> </a:t>
              </a:r>
              <a:r>
                <a:rPr lang="pt-BR" sz="1600" dirty="0">
                  <a:latin typeface="Gotham HTF"/>
                </a:rPr>
                <a:t>análise, Processamento e Interpretação de imagens  e vídeos digitais</a:t>
              </a:r>
            </a:p>
          </p:txBody>
        </p:sp>
      </p:grpSp>
      <p:grpSp>
        <p:nvGrpSpPr>
          <p:cNvPr id="11" name="Group 9">
            <a:extLst>
              <a:ext uri="{FF2B5EF4-FFF2-40B4-BE49-F238E27FC236}">
                <a16:creationId xmlns:a16="http://schemas.microsoft.com/office/drawing/2014/main" id="{DD0C31C7-44E0-68F3-96D6-ADD5E058EEE1}"/>
              </a:ext>
            </a:extLst>
          </p:cNvPr>
          <p:cNvGrpSpPr/>
          <p:nvPr/>
        </p:nvGrpSpPr>
        <p:grpSpPr>
          <a:xfrm>
            <a:off x="3739051" y="3020073"/>
            <a:ext cx="5225883" cy="943145"/>
            <a:chOff x="5374207" y="3170811"/>
            <a:chExt cx="6122468" cy="1104957"/>
          </a:xfrm>
        </p:grpSpPr>
        <p:grpSp>
          <p:nvGrpSpPr>
            <p:cNvPr id="12" name="Group 10">
              <a:extLst>
                <a:ext uri="{FF2B5EF4-FFF2-40B4-BE49-F238E27FC236}">
                  <a16:creationId xmlns:a16="http://schemas.microsoft.com/office/drawing/2014/main" id="{542A709A-78B1-854F-01A0-8609D6FF59E1}"/>
                </a:ext>
              </a:extLst>
            </p:cNvPr>
            <p:cNvGrpSpPr/>
            <p:nvPr/>
          </p:nvGrpSpPr>
          <p:grpSpPr>
            <a:xfrm>
              <a:off x="5374207" y="3170811"/>
              <a:ext cx="6122468" cy="1104957"/>
              <a:chOff x="5297213" y="1481959"/>
              <a:chExt cx="6122468" cy="1104957"/>
            </a:xfrm>
          </p:grpSpPr>
          <p:sp>
            <p:nvSpPr>
              <p:cNvPr id="15" name="Rectangle: Rounded Corners 2">
                <a:extLst>
                  <a:ext uri="{FF2B5EF4-FFF2-40B4-BE49-F238E27FC236}">
                    <a16:creationId xmlns:a16="http://schemas.microsoft.com/office/drawing/2014/main" id="{A25DBCA4-5A8D-2246-126B-5B595FE53420}"/>
                  </a:ext>
                </a:extLst>
              </p:cNvPr>
              <p:cNvSpPr/>
              <p:nvPr/>
            </p:nvSpPr>
            <p:spPr>
              <a:xfrm>
                <a:off x="5980385" y="1481960"/>
                <a:ext cx="5439296" cy="1104956"/>
              </a:xfrm>
              <a:custGeom>
                <a:avLst/>
                <a:gdLst>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9296" h="1104956">
                    <a:moveTo>
                      <a:pt x="0" y="562988"/>
                    </a:moveTo>
                    <a:cubicBezTo>
                      <a:pt x="273269" y="1046140"/>
                      <a:pt x="-120509" y="0"/>
                      <a:pt x="184616" y="0"/>
                    </a:cubicBezTo>
                    <a:lnTo>
                      <a:pt x="4886818" y="0"/>
                    </a:lnTo>
                    <a:cubicBezTo>
                      <a:pt x="5191943" y="0"/>
                      <a:pt x="5439296" y="247353"/>
                      <a:pt x="5439296" y="552478"/>
                    </a:cubicBezTo>
                    <a:lnTo>
                      <a:pt x="5439296" y="552478"/>
                    </a:lnTo>
                    <a:cubicBezTo>
                      <a:pt x="5439296" y="857603"/>
                      <a:pt x="5191943" y="1104956"/>
                      <a:pt x="4886818" y="1104956"/>
                    </a:cubicBezTo>
                    <a:lnTo>
                      <a:pt x="184616" y="1104956"/>
                    </a:lnTo>
                    <a:cubicBezTo>
                      <a:pt x="-120509" y="1104956"/>
                      <a:pt x="241738" y="500250"/>
                      <a:pt x="0" y="56298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400" dirty="0">
                  <a:solidFill>
                    <a:prstClr val="white"/>
                  </a:solidFill>
                  <a:latin typeface="Gotham HTF"/>
                </a:endParaRPr>
              </a:p>
            </p:txBody>
          </p:sp>
          <p:sp>
            <p:nvSpPr>
              <p:cNvPr id="16" name="Isosceles Triangle 14">
                <a:extLst>
                  <a:ext uri="{FF2B5EF4-FFF2-40B4-BE49-F238E27FC236}">
                    <a16:creationId xmlns:a16="http://schemas.microsoft.com/office/drawing/2014/main" id="{255C8A1F-2F1F-6945-18BC-9535598D74F2}"/>
                  </a:ext>
                </a:extLst>
              </p:cNvPr>
              <p:cNvSpPr>
                <a:spLocks noChangeAspect="1"/>
              </p:cNvSpPr>
              <p:nvPr/>
            </p:nvSpPr>
            <p:spPr>
              <a:xfrm>
                <a:off x="5297213" y="1481959"/>
                <a:ext cx="1639613" cy="110495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400" dirty="0">
                  <a:solidFill>
                    <a:prstClr val="white"/>
                  </a:solidFill>
                  <a:latin typeface="Gotham HTF"/>
                </a:endParaRPr>
              </a:p>
            </p:txBody>
          </p:sp>
        </p:grpSp>
        <p:sp>
          <p:nvSpPr>
            <p:cNvPr id="13" name="TextBox 11">
              <a:extLst>
                <a:ext uri="{FF2B5EF4-FFF2-40B4-BE49-F238E27FC236}">
                  <a16:creationId xmlns:a16="http://schemas.microsoft.com/office/drawing/2014/main" id="{A847C9A3-BDC0-4D1F-9AC7-2E7F9E8F6B93}"/>
                </a:ext>
              </a:extLst>
            </p:cNvPr>
            <p:cNvSpPr txBox="1"/>
            <p:nvPr/>
          </p:nvSpPr>
          <p:spPr>
            <a:xfrm>
              <a:off x="5947020" y="3497294"/>
              <a:ext cx="493987" cy="360581"/>
            </a:xfrm>
            <a:prstGeom prst="rect">
              <a:avLst/>
            </a:prstGeom>
            <a:noFill/>
          </p:spPr>
          <p:txBody>
            <a:bodyPr wrap="square" rtlCol="0">
              <a:spAutoFit/>
            </a:bodyPr>
            <a:lstStyle/>
            <a:p>
              <a:pPr algn="ctr" defTabSz="685800"/>
              <a:endParaRPr lang="pt-BR" sz="1400" b="1" dirty="0">
                <a:solidFill>
                  <a:prstClr val="white"/>
                </a:solidFill>
                <a:latin typeface="Gotham HTF"/>
              </a:endParaRPr>
            </a:p>
          </p:txBody>
        </p:sp>
        <p:sp>
          <p:nvSpPr>
            <p:cNvPr id="14" name="TextBox 82">
              <a:extLst>
                <a:ext uri="{FF2B5EF4-FFF2-40B4-BE49-F238E27FC236}">
                  <a16:creationId xmlns:a16="http://schemas.microsoft.com/office/drawing/2014/main" id="{D2B99B6B-8193-4528-1D0B-F048C8FAC5EB}"/>
                </a:ext>
              </a:extLst>
            </p:cNvPr>
            <p:cNvSpPr txBox="1"/>
            <p:nvPr/>
          </p:nvSpPr>
          <p:spPr>
            <a:xfrm>
              <a:off x="7200666" y="3236508"/>
              <a:ext cx="3935055" cy="973568"/>
            </a:xfrm>
            <a:prstGeom prst="rect">
              <a:avLst/>
            </a:prstGeom>
            <a:noFill/>
          </p:spPr>
          <p:txBody>
            <a:bodyPr wrap="square" lIns="0" rIns="0" rtlCol="0" anchor="ctr">
              <a:spAutoFit/>
            </a:bodyPr>
            <a:lstStyle/>
            <a:p>
              <a:pPr defTabSz="685800">
                <a:defRPr/>
              </a:pPr>
              <a:r>
                <a:rPr lang="pt-BR" sz="1600" b="1" dirty="0">
                  <a:solidFill>
                    <a:srgbClr val="ED7D31"/>
                  </a:solidFill>
                  <a:latin typeface="Gotham HTF"/>
                </a:rPr>
                <a:t>Para isso </a:t>
              </a:r>
              <a:r>
                <a:rPr lang="pt-BR" sz="1600" dirty="0">
                  <a:latin typeface="Gotham HTF"/>
                </a:rPr>
                <a:t>reconhece objetos, identifica padrões e extrai informações de imagens e vídeos digitais</a:t>
              </a:r>
            </a:p>
          </p:txBody>
        </p:sp>
      </p:grpSp>
      <p:grpSp>
        <p:nvGrpSpPr>
          <p:cNvPr id="17" name="Group 15">
            <a:extLst>
              <a:ext uri="{FF2B5EF4-FFF2-40B4-BE49-F238E27FC236}">
                <a16:creationId xmlns:a16="http://schemas.microsoft.com/office/drawing/2014/main" id="{64E3CFAA-96CE-BAB6-A679-DDE9C3FAA60D}"/>
              </a:ext>
            </a:extLst>
          </p:cNvPr>
          <p:cNvGrpSpPr/>
          <p:nvPr/>
        </p:nvGrpSpPr>
        <p:grpSpPr>
          <a:xfrm>
            <a:off x="3739051" y="4264614"/>
            <a:ext cx="5225883" cy="943145"/>
            <a:chOff x="5374207" y="4628873"/>
            <a:chExt cx="6122468" cy="1104957"/>
          </a:xfrm>
        </p:grpSpPr>
        <p:grpSp>
          <p:nvGrpSpPr>
            <p:cNvPr id="18" name="Group 16">
              <a:extLst>
                <a:ext uri="{FF2B5EF4-FFF2-40B4-BE49-F238E27FC236}">
                  <a16:creationId xmlns:a16="http://schemas.microsoft.com/office/drawing/2014/main" id="{DD4AA07A-FBC7-E575-D7C4-B88B6F2F75E3}"/>
                </a:ext>
              </a:extLst>
            </p:cNvPr>
            <p:cNvGrpSpPr/>
            <p:nvPr/>
          </p:nvGrpSpPr>
          <p:grpSpPr>
            <a:xfrm>
              <a:off x="5374207" y="4628873"/>
              <a:ext cx="6122468" cy="1104957"/>
              <a:chOff x="5297213" y="1481959"/>
              <a:chExt cx="6122468" cy="1104957"/>
            </a:xfrm>
          </p:grpSpPr>
          <p:sp>
            <p:nvSpPr>
              <p:cNvPr id="21" name="Rectangle: Rounded Corners 2">
                <a:extLst>
                  <a:ext uri="{FF2B5EF4-FFF2-40B4-BE49-F238E27FC236}">
                    <a16:creationId xmlns:a16="http://schemas.microsoft.com/office/drawing/2014/main" id="{9E7DF6DF-1E2B-D6BE-B307-CE2E9A09F587}"/>
                  </a:ext>
                </a:extLst>
              </p:cNvPr>
              <p:cNvSpPr/>
              <p:nvPr/>
            </p:nvSpPr>
            <p:spPr>
              <a:xfrm>
                <a:off x="5980385" y="1481960"/>
                <a:ext cx="5439296" cy="1104956"/>
              </a:xfrm>
              <a:custGeom>
                <a:avLst/>
                <a:gdLst>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807158"/>
                  <a:gd name="connsiteY0" fmla="*/ 552478 h 1104956"/>
                  <a:gd name="connsiteX1" fmla="*/ 552478 w 5807158"/>
                  <a:gd name="connsiteY1" fmla="*/ 0 h 1104956"/>
                  <a:gd name="connsiteX2" fmla="*/ 5254680 w 5807158"/>
                  <a:gd name="connsiteY2" fmla="*/ 0 h 1104956"/>
                  <a:gd name="connsiteX3" fmla="*/ 5807158 w 5807158"/>
                  <a:gd name="connsiteY3" fmla="*/ 552478 h 1104956"/>
                  <a:gd name="connsiteX4" fmla="*/ 5807158 w 5807158"/>
                  <a:gd name="connsiteY4" fmla="*/ 552478 h 1104956"/>
                  <a:gd name="connsiteX5" fmla="*/ 5254680 w 5807158"/>
                  <a:gd name="connsiteY5" fmla="*/ 1104956 h 1104956"/>
                  <a:gd name="connsiteX6" fmla="*/ 552478 w 5807158"/>
                  <a:gd name="connsiteY6" fmla="*/ 1104956 h 1104956"/>
                  <a:gd name="connsiteX7" fmla="*/ 0 w 5807158"/>
                  <a:gd name="connsiteY7" fmla="*/ 55247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 name="connsiteX0" fmla="*/ 0 w 5439296"/>
                  <a:gd name="connsiteY0" fmla="*/ 562988 h 1104956"/>
                  <a:gd name="connsiteX1" fmla="*/ 184616 w 5439296"/>
                  <a:gd name="connsiteY1" fmla="*/ 0 h 1104956"/>
                  <a:gd name="connsiteX2" fmla="*/ 4886818 w 5439296"/>
                  <a:gd name="connsiteY2" fmla="*/ 0 h 1104956"/>
                  <a:gd name="connsiteX3" fmla="*/ 5439296 w 5439296"/>
                  <a:gd name="connsiteY3" fmla="*/ 552478 h 1104956"/>
                  <a:gd name="connsiteX4" fmla="*/ 5439296 w 5439296"/>
                  <a:gd name="connsiteY4" fmla="*/ 552478 h 1104956"/>
                  <a:gd name="connsiteX5" fmla="*/ 4886818 w 5439296"/>
                  <a:gd name="connsiteY5" fmla="*/ 1104956 h 1104956"/>
                  <a:gd name="connsiteX6" fmla="*/ 184616 w 5439296"/>
                  <a:gd name="connsiteY6" fmla="*/ 1104956 h 1104956"/>
                  <a:gd name="connsiteX7" fmla="*/ 0 w 5439296"/>
                  <a:gd name="connsiteY7" fmla="*/ 562988 h 110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9296" h="1104956">
                    <a:moveTo>
                      <a:pt x="0" y="562988"/>
                    </a:moveTo>
                    <a:cubicBezTo>
                      <a:pt x="273269" y="1046140"/>
                      <a:pt x="-120509" y="0"/>
                      <a:pt x="184616" y="0"/>
                    </a:cubicBezTo>
                    <a:lnTo>
                      <a:pt x="4886818" y="0"/>
                    </a:lnTo>
                    <a:cubicBezTo>
                      <a:pt x="5191943" y="0"/>
                      <a:pt x="5439296" y="247353"/>
                      <a:pt x="5439296" y="552478"/>
                    </a:cubicBezTo>
                    <a:lnTo>
                      <a:pt x="5439296" y="552478"/>
                    </a:lnTo>
                    <a:cubicBezTo>
                      <a:pt x="5439296" y="857603"/>
                      <a:pt x="5191943" y="1104956"/>
                      <a:pt x="4886818" y="1104956"/>
                    </a:cubicBezTo>
                    <a:lnTo>
                      <a:pt x="184616" y="1104956"/>
                    </a:lnTo>
                    <a:cubicBezTo>
                      <a:pt x="-120509" y="1104956"/>
                      <a:pt x="241738" y="500250"/>
                      <a:pt x="0" y="56298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400" dirty="0">
                  <a:solidFill>
                    <a:prstClr val="white"/>
                  </a:solidFill>
                  <a:latin typeface="Gotham HTF"/>
                </a:endParaRPr>
              </a:p>
            </p:txBody>
          </p:sp>
          <p:sp>
            <p:nvSpPr>
              <p:cNvPr id="22" name="Isosceles Triangle 20">
                <a:extLst>
                  <a:ext uri="{FF2B5EF4-FFF2-40B4-BE49-F238E27FC236}">
                    <a16:creationId xmlns:a16="http://schemas.microsoft.com/office/drawing/2014/main" id="{5CBF42AC-96EF-E90D-FF2F-758C1B75A63E}"/>
                  </a:ext>
                </a:extLst>
              </p:cNvPr>
              <p:cNvSpPr>
                <a:spLocks noChangeAspect="1"/>
              </p:cNvSpPr>
              <p:nvPr/>
            </p:nvSpPr>
            <p:spPr>
              <a:xfrm>
                <a:off x="5297213" y="1481959"/>
                <a:ext cx="1639613" cy="1104956"/>
              </a:xfrm>
              <a:prstGeom prst="triangle">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400" dirty="0">
                  <a:solidFill>
                    <a:prstClr val="white"/>
                  </a:solidFill>
                  <a:latin typeface="Gotham HTF"/>
                </a:endParaRPr>
              </a:p>
            </p:txBody>
          </p:sp>
        </p:grpSp>
        <p:sp>
          <p:nvSpPr>
            <p:cNvPr id="19" name="TextBox 17">
              <a:extLst>
                <a:ext uri="{FF2B5EF4-FFF2-40B4-BE49-F238E27FC236}">
                  <a16:creationId xmlns:a16="http://schemas.microsoft.com/office/drawing/2014/main" id="{4D688CFA-F74B-E01A-1C03-00457BB5D2B4}"/>
                </a:ext>
              </a:extLst>
            </p:cNvPr>
            <p:cNvSpPr txBox="1"/>
            <p:nvPr/>
          </p:nvSpPr>
          <p:spPr>
            <a:xfrm>
              <a:off x="5947020" y="4960804"/>
              <a:ext cx="493987" cy="360581"/>
            </a:xfrm>
            <a:prstGeom prst="rect">
              <a:avLst/>
            </a:prstGeom>
            <a:noFill/>
          </p:spPr>
          <p:txBody>
            <a:bodyPr wrap="square" rtlCol="0">
              <a:spAutoFit/>
            </a:bodyPr>
            <a:lstStyle/>
            <a:p>
              <a:pPr algn="ctr" defTabSz="685800"/>
              <a:endParaRPr lang="pt-BR" sz="1400" b="1" dirty="0">
                <a:solidFill>
                  <a:prstClr val="white"/>
                </a:solidFill>
                <a:latin typeface="Gotham HTF"/>
              </a:endParaRPr>
            </a:p>
          </p:txBody>
        </p:sp>
        <p:sp>
          <p:nvSpPr>
            <p:cNvPr id="20" name="TextBox 82">
              <a:extLst>
                <a:ext uri="{FF2B5EF4-FFF2-40B4-BE49-F238E27FC236}">
                  <a16:creationId xmlns:a16="http://schemas.microsoft.com/office/drawing/2014/main" id="{28DEE631-4256-D295-32F4-6737EC2F97F7}"/>
                </a:ext>
              </a:extLst>
            </p:cNvPr>
            <p:cNvSpPr txBox="1"/>
            <p:nvPr/>
          </p:nvSpPr>
          <p:spPr>
            <a:xfrm>
              <a:off x="7287720" y="4694569"/>
              <a:ext cx="3935055" cy="973568"/>
            </a:xfrm>
            <a:prstGeom prst="rect">
              <a:avLst/>
            </a:prstGeom>
            <a:noFill/>
          </p:spPr>
          <p:txBody>
            <a:bodyPr wrap="square" lIns="0" rIns="0" rtlCol="0" anchor="ctr">
              <a:spAutoFit/>
            </a:bodyPr>
            <a:lstStyle/>
            <a:p>
              <a:pPr defTabSz="685800">
                <a:defRPr/>
              </a:pPr>
              <a:r>
                <a:rPr lang="pt-BR" sz="1600" b="1" dirty="0">
                  <a:solidFill>
                    <a:srgbClr val="ED145B"/>
                  </a:solidFill>
                  <a:latin typeface="Gotham HTF"/>
                </a:rPr>
                <a:t>Usando</a:t>
              </a:r>
              <a:r>
                <a:rPr lang="pt-BR" sz="1600" b="1" dirty="0">
                  <a:solidFill>
                    <a:srgbClr val="41A5EE"/>
                  </a:solidFill>
                  <a:latin typeface="Gotham HTF"/>
                </a:rPr>
                <a:t> </a:t>
              </a:r>
              <a:r>
                <a:rPr lang="pt-BR" sz="1600" dirty="0">
                  <a:latin typeface="Gotham HTF"/>
                </a:rPr>
                <a:t>algoritmos para tratamento de imagens e técnicas de inteligência artificial</a:t>
              </a:r>
            </a:p>
          </p:txBody>
        </p:sp>
      </p:grpSp>
      <p:grpSp>
        <p:nvGrpSpPr>
          <p:cNvPr id="23" name="Group 21">
            <a:extLst>
              <a:ext uri="{FF2B5EF4-FFF2-40B4-BE49-F238E27FC236}">
                <a16:creationId xmlns:a16="http://schemas.microsoft.com/office/drawing/2014/main" id="{8B2DE2C0-2285-18A1-B7E9-B5BAE2589C3F}"/>
              </a:ext>
            </a:extLst>
          </p:cNvPr>
          <p:cNvGrpSpPr/>
          <p:nvPr/>
        </p:nvGrpSpPr>
        <p:grpSpPr>
          <a:xfrm>
            <a:off x="510655" y="2592761"/>
            <a:ext cx="2693193" cy="2564431"/>
            <a:chOff x="529074" y="2079766"/>
            <a:chExt cx="3155254" cy="3004401"/>
          </a:xfrm>
        </p:grpSpPr>
        <p:grpSp>
          <p:nvGrpSpPr>
            <p:cNvPr id="24" name="Graphic 15" descr="{&quot;Key&quot;:&quot;POWER_USER_SHAPE_ICON&quot;,&quot;Value&quot;:&quot;POWER_USER_SHAPE_ICON_STYLE_1&quot;}">
              <a:extLst>
                <a:ext uri="{FF2B5EF4-FFF2-40B4-BE49-F238E27FC236}">
                  <a16:creationId xmlns:a16="http://schemas.microsoft.com/office/drawing/2014/main" id="{82632EF2-CAA9-7478-AB88-1C7232B0D53B}"/>
                </a:ext>
              </a:extLst>
            </p:cNvPr>
            <p:cNvGrpSpPr/>
            <p:nvPr/>
          </p:nvGrpSpPr>
          <p:grpSpPr>
            <a:xfrm>
              <a:off x="1184073" y="2461000"/>
              <a:ext cx="2500255" cy="2580971"/>
              <a:chOff x="1184073" y="2461000"/>
              <a:chExt cx="2500255" cy="2580971"/>
            </a:xfrm>
          </p:grpSpPr>
          <p:sp>
            <p:nvSpPr>
              <p:cNvPr id="38" name="Freeform: Shape 36">
                <a:extLst>
                  <a:ext uri="{FF2B5EF4-FFF2-40B4-BE49-F238E27FC236}">
                    <a16:creationId xmlns:a16="http://schemas.microsoft.com/office/drawing/2014/main" id="{73458122-0AAE-F327-D967-20879908158E}"/>
                  </a:ext>
                </a:extLst>
              </p:cNvPr>
              <p:cNvSpPr/>
              <p:nvPr/>
            </p:nvSpPr>
            <p:spPr>
              <a:xfrm>
                <a:off x="1184073" y="2461000"/>
                <a:ext cx="2500255" cy="1829022"/>
              </a:xfrm>
              <a:custGeom>
                <a:avLst/>
                <a:gdLst>
                  <a:gd name="connsiteX0" fmla="*/ 0 w 2500255"/>
                  <a:gd name="connsiteY0" fmla="*/ 0 h 1829022"/>
                  <a:gd name="connsiteX1" fmla="*/ 2500256 w 2500255"/>
                  <a:gd name="connsiteY1" fmla="*/ 0 h 1829022"/>
                  <a:gd name="connsiteX2" fmla="*/ 2500256 w 2500255"/>
                  <a:gd name="connsiteY2" fmla="*/ 1829022 h 1829022"/>
                  <a:gd name="connsiteX3" fmla="*/ 0 w 2500255"/>
                  <a:gd name="connsiteY3" fmla="*/ 1829022 h 1829022"/>
                  <a:gd name="connsiteX4" fmla="*/ 0 w 2500255"/>
                  <a:gd name="connsiteY4" fmla="*/ 0 h 182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255" h="1829022">
                    <a:moveTo>
                      <a:pt x="0" y="0"/>
                    </a:moveTo>
                    <a:lnTo>
                      <a:pt x="2500256" y="0"/>
                    </a:lnTo>
                    <a:lnTo>
                      <a:pt x="2500256" y="1829022"/>
                    </a:lnTo>
                    <a:lnTo>
                      <a:pt x="0" y="1829022"/>
                    </a:lnTo>
                    <a:lnTo>
                      <a:pt x="0" y="0"/>
                    </a:lnTo>
                    <a:close/>
                  </a:path>
                </a:pathLst>
              </a:custGeom>
              <a:solidFill>
                <a:srgbClr val="E7E6E6"/>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9" name="Freeform: Shape 37">
                <a:extLst>
                  <a:ext uri="{FF2B5EF4-FFF2-40B4-BE49-F238E27FC236}">
                    <a16:creationId xmlns:a16="http://schemas.microsoft.com/office/drawing/2014/main" id="{93BFB4A0-5DA1-0AEE-4AC8-B09813413021}"/>
                  </a:ext>
                </a:extLst>
              </p:cNvPr>
              <p:cNvSpPr/>
              <p:nvPr/>
            </p:nvSpPr>
            <p:spPr>
              <a:xfrm>
                <a:off x="2108822" y="3584342"/>
                <a:ext cx="308211" cy="395222"/>
              </a:xfrm>
              <a:custGeom>
                <a:avLst/>
                <a:gdLst>
                  <a:gd name="connsiteX0" fmla="*/ 308212 w 308211"/>
                  <a:gd name="connsiteY0" fmla="*/ 197518 h 395222"/>
                  <a:gd name="connsiteX1" fmla="*/ 243391 w 308211"/>
                  <a:gd name="connsiteY1" fmla="*/ 170990 h 395222"/>
                  <a:gd name="connsiteX2" fmla="*/ 232078 w 308211"/>
                  <a:gd name="connsiteY2" fmla="*/ 166409 h 395222"/>
                  <a:gd name="connsiteX3" fmla="*/ 178796 w 308211"/>
                  <a:gd name="connsiteY3" fmla="*/ 237565 h 395222"/>
                  <a:gd name="connsiteX4" fmla="*/ 74041 w 308211"/>
                  <a:gd name="connsiteY4" fmla="*/ 0 h 395222"/>
                  <a:gd name="connsiteX5" fmla="*/ 0 w 308211"/>
                  <a:gd name="connsiteY5" fmla="*/ 186658 h 395222"/>
                  <a:gd name="connsiteX6" fmla="*/ 135468 w 308211"/>
                  <a:gd name="connsiteY6" fmla="*/ 376879 h 395222"/>
                  <a:gd name="connsiteX7" fmla="*/ 196452 w 308211"/>
                  <a:gd name="connsiteY7" fmla="*/ 387097 h 395222"/>
                  <a:gd name="connsiteX8" fmla="*/ 210641 w 308211"/>
                  <a:gd name="connsiteY8" fmla="*/ 370092 h 39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211" h="395222">
                    <a:moveTo>
                      <a:pt x="308212" y="197518"/>
                    </a:moveTo>
                    <a:lnTo>
                      <a:pt x="243391" y="170990"/>
                    </a:lnTo>
                    <a:lnTo>
                      <a:pt x="232078" y="166409"/>
                    </a:lnTo>
                    <a:lnTo>
                      <a:pt x="178796" y="237565"/>
                    </a:lnTo>
                    <a:lnTo>
                      <a:pt x="74041" y="0"/>
                    </a:lnTo>
                    <a:lnTo>
                      <a:pt x="0" y="186658"/>
                    </a:lnTo>
                    <a:lnTo>
                      <a:pt x="135468" y="376879"/>
                    </a:lnTo>
                    <a:cubicBezTo>
                      <a:pt x="149487" y="396541"/>
                      <a:pt x="176791" y="401116"/>
                      <a:pt x="196452" y="387097"/>
                    </a:cubicBezTo>
                    <a:cubicBezTo>
                      <a:pt x="202563" y="382740"/>
                      <a:pt x="207449" y="376884"/>
                      <a:pt x="210641" y="370092"/>
                    </a:cubicBezTo>
                    <a:close/>
                  </a:path>
                </a:pathLst>
              </a:custGeom>
              <a:solidFill>
                <a:srgbClr val="0B274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0" name="Freeform: Shape 38">
                <a:extLst>
                  <a:ext uri="{FF2B5EF4-FFF2-40B4-BE49-F238E27FC236}">
                    <a16:creationId xmlns:a16="http://schemas.microsoft.com/office/drawing/2014/main" id="{A168644F-AEB9-661E-BB4E-C49427904D50}"/>
                  </a:ext>
                </a:extLst>
              </p:cNvPr>
              <p:cNvSpPr/>
              <p:nvPr/>
            </p:nvSpPr>
            <p:spPr>
              <a:xfrm>
                <a:off x="2108822" y="3584342"/>
                <a:ext cx="308211" cy="395222"/>
              </a:xfrm>
              <a:custGeom>
                <a:avLst/>
                <a:gdLst>
                  <a:gd name="connsiteX0" fmla="*/ 308212 w 308211"/>
                  <a:gd name="connsiteY0" fmla="*/ 197518 h 395222"/>
                  <a:gd name="connsiteX1" fmla="*/ 243391 w 308211"/>
                  <a:gd name="connsiteY1" fmla="*/ 170990 h 395222"/>
                  <a:gd name="connsiteX2" fmla="*/ 232078 w 308211"/>
                  <a:gd name="connsiteY2" fmla="*/ 166409 h 395222"/>
                  <a:gd name="connsiteX3" fmla="*/ 178796 w 308211"/>
                  <a:gd name="connsiteY3" fmla="*/ 237565 h 395222"/>
                  <a:gd name="connsiteX4" fmla="*/ 74041 w 308211"/>
                  <a:gd name="connsiteY4" fmla="*/ 0 h 395222"/>
                  <a:gd name="connsiteX5" fmla="*/ 0 w 308211"/>
                  <a:gd name="connsiteY5" fmla="*/ 186658 h 395222"/>
                  <a:gd name="connsiteX6" fmla="*/ 135468 w 308211"/>
                  <a:gd name="connsiteY6" fmla="*/ 376879 h 395222"/>
                  <a:gd name="connsiteX7" fmla="*/ 196452 w 308211"/>
                  <a:gd name="connsiteY7" fmla="*/ 387097 h 395222"/>
                  <a:gd name="connsiteX8" fmla="*/ 210641 w 308211"/>
                  <a:gd name="connsiteY8" fmla="*/ 370092 h 39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211" h="395222">
                    <a:moveTo>
                      <a:pt x="308212" y="197518"/>
                    </a:moveTo>
                    <a:lnTo>
                      <a:pt x="243391" y="170990"/>
                    </a:lnTo>
                    <a:lnTo>
                      <a:pt x="232078" y="166409"/>
                    </a:lnTo>
                    <a:lnTo>
                      <a:pt x="178796" y="237565"/>
                    </a:lnTo>
                    <a:lnTo>
                      <a:pt x="74041" y="0"/>
                    </a:lnTo>
                    <a:lnTo>
                      <a:pt x="0" y="186658"/>
                    </a:lnTo>
                    <a:lnTo>
                      <a:pt x="135468" y="376879"/>
                    </a:lnTo>
                    <a:cubicBezTo>
                      <a:pt x="149487" y="396541"/>
                      <a:pt x="176791" y="401116"/>
                      <a:pt x="196452" y="387097"/>
                    </a:cubicBezTo>
                    <a:cubicBezTo>
                      <a:pt x="202563" y="382740"/>
                      <a:pt x="207449" y="376884"/>
                      <a:pt x="210641" y="370092"/>
                    </a:cubicBez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1" name="Freeform: Shape 39">
                <a:extLst>
                  <a:ext uri="{FF2B5EF4-FFF2-40B4-BE49-F238E27FC236}">
                    <a16:creationId xmlns:a16="http://schemas.microsoft.com/office/drawing/2014/main" id="{8EAEEA28-7A65-71E6-01D6-A6A2254B1CF4}"/>
                  </a:ext>
                </a:extLst>
              </p:cNvPr>
              <p:cNvSpPr/>
              <p:nvPr/>
            </p:nvSpPr>
            <p:spPr>
              <a:xfrm>
                <a:off x="1704793" y="3557418"/>
                <a:ext cx="525583" cy="732604"/>
              </a:xfrm>
              <a:custGeom>
                <a:avLst/>
                <a:gdLst>
                  <a:gd name="connsiteX0" fmla="*/ 236999 w 525583"/>
                  <a:gd name="connsiteY0" fmla="*/ 0 h 732604"/>
                  <a:gd name="connsiteX1" fmla="*/ 46834 w 525583"/>
                  <a:gd name="connsiteY1" fmla="*/ 87277 h 732604"/>
                  <a:gd name="connsiteX2" fmla="*/ 0 w 525583"/>
                  <a:gd name="connsiteY2" fmla="*/ 516590 h 732604"/>
                  <a:gd name="connsiteX3" fmla="*/ 118500 w 525583"/>
                  <a:gd name="connsiteY3" fmla="*/ 594591 h 732604"/>
                  <a:gd name="connsiteX4" fmla="*/ 139202 w 525583"/>
                  <a:gd name="connsiteY4" fmla="*/ 732604 h 732604"/>
                  <a:gd name="connsiteX5" fmla="*/ 525584 w 525583"/>
                  <a:gd name="connsiteY5" fmla="*/ 698667 h 732604"/>
                  <a:gd name="connsiteX6" fmla="*/ 478071 w 525583"/>
                  <a:gd name="connsiteY6" fmla="*/ 26924 h 732604"/>
                  <a:gd name="connsiteX7" fmla="*/ 319694 w 525583"/>
                  <a:gd name="connsiteY7" fmla="*/ 113 h 7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583" h="732604">
                    <a:moveTo>
                      <a:pt x="236999" y="0"/>
                    </a:moveTo>
                    <a:cubicBezTo>
                      <a:pt x="236999" y="0"/>
                      <a:pt x="81960" y="48248"/>
                      <a:pt x="46834" y="87277"/>
                    </a:cubicBezTo>
                    <a:cubicBezTo>
                      <a:pt x="11709" y="126305"/>
                      <a:pt x="0" y="516590"/>
                      <a:pt x="0" y="516590"/>
                    </a:cubicBezTo>
                    <a:lnTo>
                      <a:pt x="118500" y="594591"/>
                    </a:lnTo>
                    <a:lnTo>
                      <a:pt x="139202" y="732604"/>
                    </a:lnTo>
                    <a:lnTo>
                      <a:pt x="525584" y="698667"/>
                    </a:lnTo>
                    <a:lnTo>
                      <a:pt x="478071" y="26924"/>
                    </a:lnTo>
                    <a:lnTo>
                      <a:pt x="319694" y="113"/>
                    </a:lnTo>
                    <a:close/>
                  </a:path>
                </a:pathLst>
              </a:custGeom>
              <a:solidFill>
                <a:srgbClr val="0B274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2" name="Freeform: Shape 40">
                <a:extLst>
                  <a:ext uri="{FF2B5EF4-FFF2-40B4-BE49-F238E27FC236}">
                    <a16:creationId xmlns:a16="http://schemas.microsoft.com/office/drawing/2014/main" id="{10C31FD6-E0C0-5E38-F285-E9DEA775AEF8}"/>
                  </a:ext>
                </a:extLst>
              </p:cNvPr>
              <p:cNvSpPr/>
              <p:nvPr/>
            </p:nvSpPr>
            <p:spPr>
              <a:xfrm>
                <a:off x="1704793" y="3557418"/>
                <a:ext cx="525583" cy="732604"/>
              </a:xfrm>
              <a:custGeom>
                <a:avLst/>
                <a:gdLst>
                  <a:gd name="connsiteX0" fmla="*/ 236999 w 525583"/>
                  <a:gd name="connsiteY0" fmla="*/ 0 h 732604"/>
                  <a:gd name="connsiteX1" fmla="*/ 46834 w 525583"/>
                  <a:gd name="connsiteY1" fmla="*/ 87277 h 732604"/>
                  <a:gd name="connsiteX2" fmla="*/ 0 w 525583"/>
                  <a:gd name="connsiteY2" fmla="*/ 516590 h 732604"/>
                  <a:gd name="connsiteX3" fmla="*/ 118500 w 525583"/>
                  <a:gd name="connsiteY3" fmla="*/ 594591 h 732604"/>
                  <a:gd name="connsiteX4" fmla="*/ 139202 w 525583"/>
                  <a:gd name="connsiteY4" fmla="*/ 732604 h 732604"/>
                  <a:gd name="connsiteX5" fmla="*/ 525584 w 525583"/>
                  <a:gd name="connsiteY5" fmla="*/ 698667 h 732604"/>
                  <a:gd name="connsiteX6" fmla="*/ 478071 w 525583"/>
                  <a:gd name="connsiteY6" fmla="*/ 26924 h 732604"/>
                  <a:gd name="connsiteX7" fmla="*/ 319694 w 525583"/>
                  <a:gd name="connsiteY7" fmla="*/ 113 h 7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583" h="732604">
                    <a:moveTo>
                      <a:pt x="236999" y="0"/>
                    </a:moveTo>
                    <a:cubicBezTo>
                      <a:pt x="236999" y="0"/>
                      <a:pt x="81960" y="48248"/>
                      <a:pt x="46834" y="87277"/>
                    </a:cubicBezTo>
                    <a:cubicBezTo>
                      <a:pt x="11709" y="126305"/>
                      <a:pt x="0" y="516590"/>
                      <a:pt x="0" y="516590"/>
                    </a:cubicBezTo>
                    <a:lnTo>
                      <a:pt x="118500" y="594591"/>
                    </a:lnTo>
                    <a:lnTo>
                      <a:pt x="139202" y="732604"/>
                    </a:lnTo>
                    <a:lnTo>
                      <a:pt x="525584" y="698667"/>
                    </a:lnTo>
                    <a:lnTo>
                      <a:pt x="478071" y="26924"/>
                    </a:lnTo>
                    <a:lnTo>
                      <a:pt x="319694" y="113"/>
                    </a:ln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nvGrpSpPr>
              <p:cNvPr id="43" name="Graphic 15" descr="{&quot;Key&quot;:&quot;POWER_USER_SHAPE_ICON&quot;,&quot;Value&quot;:&quot;POWER_USER_SHAPE_ICON_STYLE_1&quot;}">
                <a:extLst>
                  <a:ext uri="{FF2B5EF4-FFF2-40B4-BE49-F238E27FC236}">
                    <a16:creationId xmlns:a16="http://schemas.microsoft.com/office/drawing/2014/main" id="{77317B7C-B5E0-846F-4DF7-69AE653040E8}"/>
                  </a:ext>
                </a:extLst>
              </p:cNvPr>
              <p:cNvGrpSpPr/>
              <p:nvPr/>
            </p:nvGrpSpPr>
            <p:grpSpPr>
              <a:xfrm>
                <a:off x="1387078" y="2642907"/>
                <a:ext cx="2077899" cy="914510"/>
                <a:chOff x="1387078" y="2642907"/>
                <a:chExt cx="2077899" cy="914510"/>
              </a:xfrm>
            </p:grpSpPr>
            <p:sp>
              <p:nvSpPr>
                <p:cNvPr id="51" name="Freeform: Shape 49">
                  <a:extLst>
                    <a:ext uri="{FF2B5EF4-FFF2-40B4-BE49-F238E27FC236}">
                      <a16:creationId xmlns:a16="http://schemas.microsoft.com/office/drawing/2014/main" id="{6A52CDA7-5A60-DE6F-5B7F-9D6C6672EAA9}"/>
                    </a:ext>
                  </a:extLst>
                </p:cNvPr>
                <p:cNvSpPr/>
                <p:nvPr/>
              </p:nvSpPr>
              <p:spPr>
                <a:xfrm>
                  <a:off x="1435948" y="3190098"/>
                  <a:ext cx="49888" cy="47230"/>
                </a:xfrm>
                <a:custGeom>
                  <a:avLst/>
                  <a:gdLst>
                    <a:gd name="connsiteX0" fmla="*/ 24944 w 49888"/>
                    <a:gd name="connsiteY0" fmla="*/ 0 h 47230"/>
                    <a:gd name="connsiteX1" fmla="*/ 32580 w 49888"/>
                    <a:gd name="connsiteY1" fmla="*/ 15725 h 47230"/>
                    <a:gd name="connsiteX2" fmla="*/ 49889 w 49888"/>
                    <a:gd name="connsiteY2" fmla="*/ 18270 h 47230"/>
                    <a:gd name="connsiteX3" fmla="*/ 37671 w 49888"/>
                    <a:gd name="connsiteY3" fmla="*/ 30487 h 47230"/>
                    <a:gd name="connsiteX4" fmla="*/ 40216 w 49888"/>
                    <a:gd name="connsiteY4" fmla="*/ 47230 h 47230"/>
                    <a:gd name="connsiteX5" fmla="*/ 24944 w 49888"/>
                    <a:gd name="connsiteY5" fmla="*/ 39142 h 47230"/>
                    <a:gd name="connsiteX6" fmla="*/ 9672 w 49888"/>
                    <a:gd name="connsiteY6" fmla="*/ 47230 h 47230"/>
                    <a:gd name="connsiteX7" fmla="*/ 12727 w 49888"/>
                    <a:gd name="connsiteY7" fmla="*/ 30487 h 47230"/>
                    <a:gd name="connsiteX8" fmla="*/ 0 w 49888"/>
                    <a:gd name="connsiteY8" fmla="*/ 18270 h 47230"/>
                    <a:gd name="connsiteX9" fmla="*/ 17308 w 49888"/>
                    <a:gd name="connsiteY9" fmla="*/ 15725 h 47230"/>
                    <a:gd name="connsiteX10" fmla="*/ 24944 w 49888"/>
                    <a:gd name="connsiteY10" fmla="*/ 0 h 4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88" h="47230">
                      <a:moveTo>
                        <a:pt x="24944" y="0"/>
                      </a:moveTo>
                      <a:lnTo>
                        <a:pt x="32580" y="15725"/>
                      </a:lnTo>
                      <a:lnTo>
                        <a:pt x="49889" y="18270"/>
                      </a:lnTo>
                      <a:lnTo>
                        <a:pt x="37671" y="30487"/>
                      </a:lnTo>
                      <a:lnTo>
                        <a:pt x="40216" y="47230"/>
                      </a:lnTo>
                      <a:lnTo>
                        <a:pt x="24944" y="39142"/>
                      </a:lnTo>
                      <a:lnTo>
                        <a:pt x="9672" y="47230"/>
                      </a:lnTo>
                      <a:lnTo>
                        <a:pt x="12727" y="30487"/>
                      </a:lnTo>
                      <a:lnTo>
                        <a:pt x="0" y="18270"/>
                      </a:lnTo>
                      <a:lnTo>
                        <a:pt x="17308" y="15725"/>
                      </a:lnTo>
                      <a:lnTo>
                        <a:pt x="24944" y="0"/>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2" name="Freeform: Shape 50">
                  <a:extLst>
                    <a:ext uri="{FF2B5EF4-FFF2-40B4-BE49-F238E27FC236}">
                      <a16:creationId xmlns:a16="http://schemas.microsoft.com/office/drawing/2014/main" id="{7E61FB52-D0C1-5246-6F60-703FFAD36B3E}"/>
                    </a:ext>
                  </a:extLst>
                </p:cNvPr>
                <p:cNvSpPr/>
                <p:nvPr/>
              </p:nvSpPr>
              <p:spPr>
                <a:xfrm>
                  <a:off x="1508236" y="3030024"/>
                  <a:ext cx="49379" cy="49832"/>
                </a:xfrm>
                <a:custGeom>
                  <a:avLst/>
                  <a:gdLst>
                    <a:gd name="connsiteX0" fmla="*/ 45816 w 49379"/>
                    <a:gd name="connsiteY0" fmla="*/ 6109 h 49832"/>
                    <a:gd name="connsiteX1" fmla="*/ 39198 w 49379"/>
                    <a:gd name="connsiteY1" fmla="*/ 22399 h 49832"/>
                    <a:gd name="connsiteX2" fmla="*/ 49379 w 49379"/>
                    <a:gd name="connsiteY2" fmla="*/ 37105 h 49832"/>
                    <a:gd name="connsiteX3" fmla="*/ 31562 w 49379"/>
                    <a:gd name="connsiteY3" fmla="*/ 36087 h 49832"/>
                    <a:gd name="connsiteX4" fmla="*/ 20872 w 49379"/>
                    <a:gd name="connsiteY4" fmla="*/ 49832 h 49832"/>
                    <a:gd name="connsiteX5" fmla="*/ 16799 w 49379"/>
                    <a:gd name="connsiteY5" fmla="*/ 33033 h 49832"/>
                    <a:gd name="connsiteX6" fmla="*/ 0 w 49379"/>
                    <a:gd name="connsiteY6" fmla="*/ 26924 h 49832"/>
                    <a:gd name="connsiteX7" fmla="*/ 14763 w 49379"/>
                    <a:gd name="connsiteY7" fmla="*/ 17817 h 49832"/>
                    <a:gd name="connsiteX8" fmla="*/ 15272 w 49379"/>
                    <a:gd name="connsiteY8" fmla="*/ 0 h 49832"/>
                    <a:gd name="connsiteX9" fmla="*/ 29017 w 49379"/>
                    <a:gd name="connsiteY9" fmla="*/ 11199 h 49832"/>
                    <a:gd name="connsiteX10" fmla="*/ 45816 w 49379"/>
                    <a:gd name="connsiteY10" fmla="*/ 6109 h 4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79" h="49832">
                      <a:moveTo>
                        <a:pt x="45816" y="6109"/>
                      </a:moveTo>
                      <a:lnTo>
                        <a:pt x="39198" y="22399"/>
                      </a:lnTo>
                      <a:lnTo>
                        <a:pt x="49379" y="37105"/>
                      </a:lnTo>
                      <a:lnTo>
                        <a:pt x="31562" y="36087"/>
                      </a:lnTo>
                      <a:lnTo>
                        <a:pt x="20872" y="49832"/>
                      </a:lnTo>
                      <a:lnTo>
                        <a:pt x="16799" y="33033"/>
                      </a:lnTo>
                      <a:lnTo>
                        <a:pt x="0" y="26924"/>
                      </a:lnTo>
                      <a:lnTo>
                        <a:pt x="14763" y="17817"/>
                      </a:lnTo>
                      <a:lnTo>
                        <a:pt x="15272" y="0"/>
                      </a:lnTo>
                      <a:lnTo>
                        <a:pt x="29017" y="11199"/>
                      </a:lnTo>
                      <a:lnTo>
                        <a:pt x="45816" y="6109"/>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3" name="Freeform: Shape 51">
                  <a:extLst>
                    <a:ext uri="{FF2B5EF4-FFF2-40B4-BE49-F238E27FC236}">
                      <a16:creationId xmlns:a16="http://schemas.microsoft.com/office/drawing/2014/main" id="{A8F6E682-C5D1-2104-AA9E-52901D9EE370}"/>
                    </a:ext>
                  </a:extLst>
                </p:cNvPr>
                <p:cNvSpPr/>
                <p:nvPr/>
              </p:nvSpPr>
              <p:spPr>
                <a:xfrm>
                  <a:off x="3343876" y="2802924"/>
                  <a:ext cx="49888" cy="47286"/>
                </a:xfrm>
                <a:custGeom>
                  <a:avLst/>
                  <a:gdLst>
                    <a:gd name="connsiteX0" fmla="*/ 24944 w 49888"/>
                    <a:gd name="connsiteY0" fmla="*/ 0 h 47286"/>
                    <a:gd name="connsiteX1" fmla="*/ 32580 w 49888"/>
                    <a:gd name="connsiteY1" fmla="*/ 15272 h 47286"/>
                    <a:gd name="connsiteX2" fmla="*/ 49888 w 49888"/>
                    <a:gd name="connsiteY2" fmla="*/ 17817 h 47286"/>
                    <a:gd name="connsiteX3" fmla="*/ 37162 w 49888"/>
                    <a:gd name="connsiteY3" fmla="*/ 29978 h 47286"/>
                    <a:gd name="connsiteX4" fmla="*/ 40216 w 49888"/>
                    <a:gd name="connsiteY4" fmla="*/ 47287 h 47286"/>
                    <a:gd name="connsiteX5" fmla="*/ 24944 w 49888"/>
                    <a:gd name="connsiteY5" fmla="*/ 39142 h 47286"/>
                    <a:gd name="connsiteX6" fmla="*/ 9163 w 49888"/>
                    <a:gd name="connsiteY6" fmla="*/ 47287 h 47286"/>
                    <a:gd name="connsiteX7" fmla="*/ 12217 w 49888"/>
                    <a:gd name="connsiteY7" fmla="*/ 29978 h 47286"/>
                    <a:gd name="connsiteX8" fmla="*/ 0 w 49888"/>
                    <a:gd name="connsiteY8" fmla="*/ 17817 h 47286"/>
                    <a:gd name="connsiteX9" fmla="*/ 16799 w 49888"/>
                    <a:gd name="connsiteY9" fmla="*/ 15272 h 47286"/>
                    <a:gd name="connsiteX10" fmla="*/ 24944 w 49888"/>
                    <a:gd name="connsiteY10" fmla="*/ 0 h 4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88" h="47286">
                      <a:moveTo>
                        <a:pt x="24944" y="0"/>
                      </a:moveTo>
                      <a:lnTo>
                        <a:pt x="32580" y="15272"/>
                      </a:lnTo>
                      <a:lnTo>
                        <a:pt x="49888" y="17817"/>
                      </a:lnTo>
                      <a:lnTo>
                        <a:pt x="37162" y="29978"/>
                      </a:lnTo>
                      <a:lnTo>
                        <a:pt x="40216" y="47287"/>
                      </a:lnTo>
                      <a:lnTo>
                        <a:pt x="24944" y="39142"/>
                      </a:lnTo>
                      <a:lnTo>
                        <a:pt x="9163" y="47287"/>
                      </a:lnTo>
                      <a:lnTo>
                        <a:pt x="12217" y="29978"/>
                      </a:lnTo>
                      <a:lnTo>
                        <a:pt x="0" y="17817"/>
                      </a:lnTo>
                      <a:lnTo>
                        <a:pt x="16799" y="15272"/>
                      </a:lnTo>
                      <a:lnTo>
                        <a:pt x="24944" y="0"/>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4" name="Freeform: Shape 52">
                  <a:extLst>
                    <a:ext uri="{FF2B5EF4-FFF2-40B4-BE49-F238E27FC236}">
                      <a16:creationId xmlns:a16="http://schemas.microsoft.com/office/drawing/2014/main" id="{8C2DB166-6D31-A6AB-270F-A3B7CBF9EB05}"/>
                    </a:ext>
                  </a:extLst>
                </p:cNvPr>
                <p:cNvSpPr/>
                <p:nvPr/>
              </p:nvSpPr>
              <p:spPr>
                <a:xfrm>
                  <a:off x="3416163" y="2642907"/>
                  <a:ext cx="48813" cy="49775"/>
                </a:xfrm>
                <a:custGeom>
                  <a:avLst/>
                  <a:gdLst>
                    <a:gd name="connsiteX0" fmla="*/ 45250 w 48813"/>
                    <a:gd name="connsiteY0" fmla="*/ 6109 h 49775"/>
                    <a:gd name="connsiteX1" fmla="*/ 39198 w 48813"/>
                    <a:gd name="connsiteY1" fmla="*/ 22342 h 49775"/>
                    <a:gd name="connsiteX2" fmla="*/ 48814 w 48813"/>
                    <a:gd name="connsiteY2" fmla="*/ 36596 h 49775"/>
                    <a:gd name="connsiteX3" fmla="*/ 31562 w 48813"/>
                    <a:gd name="connsiteY3" fmla="*/ 35578 h 49775"/>
                    <a:gd name="connsiteX4" fmla="*/ 20872 w 48813"/>
                    <a:gd name="connsiteY4" fmla="*/ 49775 h 49775"/>
                    <a:gd name="connsiteX5" fmla="*/ 16290 w 48813"/>
                    <a:gd name="connsiteY5" fmla="*/ 32524 h 49775"/>
                    <a:gd name="connsiteX6" fmla="*/ 0 w 48813"/>
                    <a:gd name="connsiteY6" fmla="*/ 26924 h 49775"/>
                    <a:gd name="connsiteX7" fmla="*/ 14763 w 48813"/>
                    <a:gd name="connsiteY7" fmla="*/ 17252 h 49775"/>
                    <a:gd name="connsiteX8" fmla="*/ 15272 w 48813"/>
                    <a:gd name="connsiteY8" fmla="*/ 0 h 49775"/>
                    <a:gd name="connsiteX9" fmla="*/ 28508 w 48813"/>
                    <a:gd name="connsiteY9" fmla="*/ 11199 h 49775"/>
                    <a:gd name="connsiteX10" fmla="*/ 45250 w 48813"/>
                    <a:gd name="connsiteY10" fmla="*/ 6109 h 4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13" h="49775">
                      <a:moveTo>
                        <a:pt x="45250" y="6109"/>
                      </a:moveTo>
                      <a:lnTo>
                        <a:pt x="39198" y="22342"/>
                      </a:lnTo>
                      <a:lnTo>
                        <a:pt x="48814" y="36596"/>
                      </a:lnTo>
                      <a:lnTo>
                        <a:pt x="31562" y="35578"/>
                      </a:lnTo>
                      <a:lnTo>
                        <a:pt x="20872" y="49775"/>
                      </a:lnTo>
                      <a:lnTo>
                        <a:pt x="16290" y="32524"/>
                      </a:lnTo>
                      <a:lnTo>
                        <a:pt x="0" y="26924"/>
                      </a:lnTo>
                      <a:lnTo>
                        <a:pt x="14763" y="17252"/>
                      </a:lnTo>
                      <a:lnTo>
                        <a:pt x="15272" y="0"/>
                      </a:lnTo>
                      <a:lnTo>
                        <a:pt x="28508" y="11199"/>
                      </a:lnTo>
                      <a:lnTo>
                        <a:pt x="45250" y="6109"/>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5" name="Freeform: Shape 53">
                  <a:extLst>
                    <a:ext uri="{FF2B5EF4-FFF2-40B4-BE49-F238E27FC236}">
                      <a16:creationId xmlns:a16="http://schemas.microsoft.com/office/drawing/2014/main" id="{2C365F04-06AB-E9D6-FE13-ECEF523B59B5}"/>
                    </a:ext>
                  </a:extLst>
                </p:cNvPr>
                <p:cNvSpPr/>
                <p:nvPr/>
              </p:nvSpPr>
              <p:spPr>
                <a:xfrm>
                  <a:off x="2343842" y="2962997"/>
                  <a:ext cx="36652" cy="36087"/>
                </a:xfrm>
                <a:custGeom>
                  <a:avLst/>
                  <a:gdLst>
                    <a:gd name="connsiteX0" fmla="*/ 36653 w 36652"/>
                    <a:gd name="connsiteY0" fmla="*/ 10125 h 36087"/>
                    <a:gd name="connsiteX1" fmla="*/ 28508 w 36652"/>
                    <a:gd name="connsiteY1" fmla="*/ 20306 h 36087"/>
                    <a:gd name="connsiteX2" fmla="*/ 32580 w 36652"/>
                    <a:gd name="connsiteY2" fmla="*/ 32524 h 36087"/>
                    <a:gd name="connsiteX3" fmla="*/ 20363 w 36652"/>
                    <a:gd name="connsiteY3" fmla="*/ 28451 h 36087"/>
                    <a:gd name="connsiteX4" fmla="*/ 10181 w 36652"/>
                    <a:gd name="connsiteY4" fmla="*/ 36087 h 36087"/>
                    <a:gd name="connsiteX5" fmla="*/ 10690 w 36652"/>
                    <a:gd name="connsiteY5" fmla="*/ 23361 h 36087"/>
                    <a:gd name="connsiteX6" fmla="*/ 0 w 36652"/>
                    <a:gd name="connsiteY6" fmla="*/ 15725 h 36087"/>
                    <a:gd name="connsiteX7" fmla="*/ 12218 w 36652"/>
                    <a:gd name="connsiteY7" fmla="*/ 12161 h 36087"/>
                    <a:gd name="connsiteX8" fmla="*/ 16290 w 36652"/>
                    <a:gd name="connsiteY8" fmla="*/ 0 h 36087"/>
                    <a:gd name="connsiteX9" fmla="*/ 23417 w 36652"/>
                    <a:gd name="connsiteY9" fmla="*/ 10634 h 36087"/>
                    <a:gd name="connsiteX10" fmla="*/ 36653 w 36652"/>
                    <a:gd name="connsiteY10" fmla="*/ 10125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6087">
                      <a:moveTo>
                        <a:pt x="36653" y="10125"/>
                      </a:moveTo>
                      <a:lnTo>
                        <a:pt x="28508" y="20306"/>
                      </a:lnTo>
                      <a:lnTo>
                        <a:pt x="32580" y="32524"/>
                      </a:lnTo>
                      <a:lnTo>
                        <a:pt x="20363" y="28451"/>
                      </a:lnTo>
                      <a:lnTo>
                        <a:pt x="10181" y="36087"/>
                      </a:lnTo>
                      <a:lnTo>
                        <a:pt x="10690" y="23361"/>
                      </a:lnTo>
                      <a:lnTo>
                        <a:pt x="0" y="15725"/>
                      </a:lnTo>
                      <a:lnTo>
                        <a:pt x="12218" y="12161"/>
                      </a:lnTo>
                      <a:lnTo>
                        <a:pt x="16290" y="0"/>
                      </a:lnTo>
                      <a:lnTo>
                        <a:pt x="23417" y="10634"/>
                      </a:lnTo>
                      <a:lnTo>
                        <a:pt x="36653" y="10125"/>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6" name="Freeform: Shape 54">
                  <a:extLst>
                    <a:ext uri="{FF2B5EF4-FFF2-40B4-BE49-F238E27FC236}">
                      <a16:creationId xmlns:a16="http://schemas.microsoft.com/office/drawing/2014/main" id="{E39D6140-9F3B-2DCE-9FD1-F4736A8486F4}"/>
                    </a:ext>
                  </a:extLst>
                </p:cNvPr>
                <p:cNvSpPr/>
                <p:nvPr/>
              </p:nvSpPr>
              <p:spPr>
                <a:xfrm>
                  <a:off x="2475690" y="2960961"/>
                  <a:ext cx="36652" cy="35578"/>
                </a:xfrm>
                <a:custGeom>
                  <a:avLst/>
                  <a:gdLst>
                    <a:gd name="connsiteX0" fmla="*/ 36653 w 36652"/>
                    <a:gd name="connsiteY0" fmla="*/ 22852 h 35578"/>
                    <a:gd name="connsiteX1" fmla="*/ 23926 w 36652"/>
                    <a:gd name="connsiteY1" fmla="*/ 24379 h 35578"/>
                    <a:gd name="connsiteX2" fmla="*/ 17308 w 36652"/>
                    <a:gd name="connsiteY2" fmla="*/ 35578 h 35578"/>
                    <a:gd name="connsiteX3" fmla="*/ 12218 w 36652"/>
                    <a:gd name="connsiteY3" fmla="*/ 23361 h 35578"/>
                    <a:gd name="connsiteX4" fmla="*/ 0 w 36652"/>
                    <a:gd name="connsiteY4" fmla="*/ 21324 h 35578"/>
                    <a:gd name="connsiteX5" fmla="*/ 9163 w 36652"/>
                    <a:gd name="connsiteY5" fmla="*/ 12670 h 35578"/>
                    <a:gd name="connsiteX6" fmla="*/ 7636 w 36652"/>
                    <a:gd name="connsiteY6" fmla="*/ 0 h 35578"/>
                    <a:gd name="connsiteX7" fmla="*/ 18836 w 36652"/>
                    <a:gd name="connsiteY7" fmla="*/ 6618 h 35578"/>
                    <a:gd name="connsiteX8" fmla="*/ 30544 w 36652"/>
                    <a:gd name="connsiteY8" fmla="*/ 1018 h 35578"/>
                    <a:gd name="connsiteX9" fmla="*/ 27999 w 36652"/>
                    <a:gd name="connsiteY9" fmla="*/ 13688 h 35578"/>
                    <a:gd name="connsiteX10" fmla="*/ 36653 w 36652"/>
                    <a:gd name="connsiteY10" fmla="*/ 22852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2"/>
                      </a:moveTo>
                      <a:lnTo>
                        <a:pt x="23926" y="24379"/>
                      </a:lnTo>
                      <a:lnTo>
                        <a:pt x="17308" y="35578"/>
                      </a:lnTo>
                      <a:lnTo>
                        <a:pt x="12218" y="23361"/>
                      </a:lnTo>
                      <a:lnTo>
                        <a:pt x="0" y="21324"/>
                      </a:lnTo>
                      <a:lnTo>
                        <a:pt x="9163" y="12670"/>
                      </a:lnTo>
                      <a:lnTo>
                        <a:pt x="7636" y="0"/>
                      </a:lnTo>
                      <a:lnTo>
                        <a:pt x="18836" y="6618"/>
                      </a:lnTo>
                      <a:lnTo>
                        <a:pt x="30544" y="1018"/>
                      </a:lnTo>
                      <a:lnTo>
                        <a:pt x="27999" y="13688"/>
                      </a:lnTo>
                      <a:lnTo>
                        <a:pt x="36653" y="22852"/>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7" name="Freeform: Shape 55">
                  <a:extLst>
                    <a:ext uri="{FF2B5EF4-FFF2-40B4-BE49-F238E27FC236}">
                      <a16:creationId xmlns:a16="http://schemas.microsoft.com/office/drawing/2014/main" id="{11919528-4F90-74CF-1BAC-5377C05884EC}"/>
                    </a:ext>
                  </a:extLst>
                </p:cNvPr>
                <p:cNvSpPr/>
                <p:nvPr/>
              </p:nvSpPr>
              <p:spPr>
                <a:xfrm>
                  <a:off x="3173904" y="3386711"/>
                  <a:ext cx="36143" cy="36087"/>
                </a:xfrm>
                <a:custGeom>
                  <a:avLst/>
                  <a:gdLst>
                    <a:gd name="connsiteX0" fmla="*/ 36144 w 36143"/>
                    <a:gd name="connsiteY0" fmla="*/ 10181 h 36087"/>
                    <a:gd name="connsiteX1" fmla="*/ 28508 w 36143"/>
                    <a:gd name="connsiteY1" fmla="*/ 20306 h 36087"/>
                    <a:gd name="connsiteX2" fmla="*/ 32580 w 36143"/>
                    <a:gd name="connsiteY2" fmla="*/ 32524 h 36087"/>
                    <a:gd name="connsiteX3" fmla="*/ 20363 w 36143"/>
                    <a:gd name="connsiteY3" fmla="*/ 28451 h 36087"/>
                    <a:gd name="connsiteX4" fmla="*/ 10181 w 36143"/>
                    <a:gd name="connsiteY4" fmla="*/ 36087 h 36087"/>
                    <a:gd name="connsiteX5" fmla="*/ 10181 w 36143"/>
                    <a:gd name="connsiteY5" fmla="*/ 23361 h 36087"/>
                    <a:gd name="connsiteX6" fmla="*/ 0 w 36143"/>
                    <a:gd name="connsiteY6" fmla="*/ 15725 h 36087"/>
                    <a:gd name="connsiteX7" fmla="*/ 12218 w 36143"/>
                    <a:gd name="connsiteY7" fmla="*/ 12218 h 36087"/>
                    <a:gd name="connsiteX8" fmla="*/ 16290 w 36143"/>
                    <a:gd name="connsiteY8" fmla="*/ 0 h 36087"/>
                    <a:gd name="connsiteX9" fmla="*/ 23417 w 36143"/>
                    <a:gd name="connsiteY9" fmla="*/ 10690 h 36087"/>
                    <a:gd name="connsiteX10" fmla="*/ 36144 w 36143"/>
                    <a:gd name="connsiteY10" fmla="*/ 10181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87">
                      <a:moveTo>
                        <a:pt x="36144" y="10181"/>
                      </a:moveTo>
                      <a:lnTo>
                        <a:pt x="28508" y="20306"/>
                      </a:lnTo>
                      <a:lnTo>
                        <a:pt x="32580" y="32524"/>
                      </a:lnTo>
                      <a:lnTo>
                        <a:pt x="20363" y="28451"/>
                      </a:lnTo>
                      <a:lnTo>
                        <a:pt x="10181" y="36087"/>
                      </a:lnTo>
                      <a:lnTo>
                        <a:pt x="10181" y="23361"/>
                      </a:lnTo>
                      <a:lnTo>
                        <a:pt x="0" y="15725"/>
                      </a:lnTo>
                      <a:lnTo>
                        <a:pt x="12218" y="12218"/>
                      </a:lnTo>
                      <a:lnTo>
                        <a:pt x="16290" y="0"/>
                      </a:lnTo>
                      <a:lnTo>
                        <a:pt x="23417" y="10690"/>
                      </a:lnTo>
                      <a:lnTo>
                        <a:pt x="36144" y="10181"/>
                      </a:lnTo>
                      <a:close/>
                    </a:path>
                  </a:pathLst>
                </a:custGeom>
                <a:gradFill>
                  <a:gsLst>
                    <a:gs pos="2000">
                      <a:srgbClr val="FFFFFF">
                        <a:alpha val="0"/>
                      </a:srgbClr>
                    </a:gs>
                    <a:gs pos="100000">
                      <a:srgbClr val="FFFFFF"/>
                    </a:gs>
                  </a:gsLst>
                  <a:lin ang="5488412"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8" name="Freeform: Shape 56">
                  <a:extLst>
                    <a:ext uri="{FF2B5EF4-FFF2-40B4-BE49-F238E27FC236}">
                      <a16:creationId xmlns:a16="http://schemas.microsoft.com/office/drawing/2014/main" id="{962BA6C5-0A43-5ECA-8CA3-FB54CDBE6E95}"/>
                    </a:ext>
                  </a:extLst>
                </p:cNvPr>
                <p:cNvSpPr/>
                <p:nvPr/>
              </p:nvSpPr>
              <p:spPr>
                <a:xfrm>
                  <a:off x="3305187" y="3384674"/>
                  <a:ext cx="36652" cy="35578"/>
                </a:xfrm>
                <a:custGeom>
                  <a:avLst/>
                  <a:gdLst>
                    <a:gd name="connsiteX0" fmla="*/ 36653 w 36652"/>
                    <a:gd name="connsiteY0" fmla="*/ 22852 h 35578"/>
                    <a:gd name="connsiteX1" fmla="*/ 23926 w 36652"/>
                    <a:gd name="connsiteY1" fmla="*/ 24379 h 35578"/>
                    <a:gd name="connsiteX2" fmla="*/ 17817 w 36652"/>
                    <a:gd name="connsiteY2" fmla="*/ 35578 h 35578"/>
                    <a:gd name="connsiteX3" fmla="*/ 12727 w 36652"/>
                    <a:gd name="connsiteY3" fmla="*/ 23870 h 35578"/>
                    <a:gd name="connsiteX4" fmla="*/ 0 w 36652"/>
                    <a:gd name="connsiteY4" fmla="*/ 21324 h 35578"/>
                    <a:gd name="connsiteX5" fmla="*/ 9672 w 36652"/>
                    <a:gd name="connsiteY5" fmla="*/ 12727 h 35578"/>
                    <a:gd name="connsiteX6" fmla="*/ 8145 w 36652"/>
                    <a:gd name="connsiteY6" fmla="*/ 0 h 35578"/>
                    <a:gd name="connsiteX7" fmla="*/ 19345 w 36652"/>
                    <a:gd name="connsiteY7" fmla="*/ 6618 h 35578"/>
                    <a:gd name="connsiteX8" fmla="*/ 31053 w 36652"/>
                    <a:gd name="connsiteY8" fmla="*/ 1018 h 35578"/>
                    <a:gd name="connsiteX9" fmla="*/ 27999 w 36652"/>
                    <a:gd name="connsiteY9" fmla="*/ 13745 h 35578"/>
                    <a:gd name="connsiteX10" fmla="*/ 36653 w 36652"/>
                    <a:gd name="connsiteY10" fmla="*/ 22852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2"/>
                      </a:moveTo>
                      <a:lnTo>
                        <a:pt x="23926" y="24379"/>
                      </a:lnTo>
                      <a:lnTo>
                        <a:pt x="17817" y="35578"/>
                      </a:lnTo>
                      <a:lnTo>
                        <a:pt x="12727" y="23870"/>
                      </a:lnTo>
                      <a:lnTo>
                        <a:pt x="0" y="21324"/>
                      </a:lnTo>
                      <a:lnTo>
                        <a:pt x="9672" y="12727"/>
                      </a:lnTo>
                      <a:lnTo>
                        <a:pt x="8145" y="0"/>
                      </a:lnTo>
                      <a:lnTo>
                        <a:pt x="19345" y="6618"/>
                      </a:lnTo>
                      <a:lnTo>
                        <a:pt x="31053" y="1018"/>
                      </a:lnTo>
                      <a:lnTo>
                        <a:pt x="27999" y="13745"/>
                      </a:lnTo>
                      <a:lnTo>
                        <a:pt x="36653" y="22852"/>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9" name="Freeform: Shape 57">
                  <a:extLst>
                    <a:ext uri="{FF2B5EF4-FFF2-40B4-BE49-F238E27FC236}">
                      <a16:creationId xmlns:a16="http://schemas.microsoft.com/office/drawing/2014/main" id="{D5D493EF-86BC-279E-0E13-F2EEFB83BEDD}"/>
                    </a:ext>
                  </a:extLst>
                </p:cNvPr>
                <p:cNvSpPr/>
                <p:nvPr/>
              </p:nvSpPr>
              <p:spPr>
                <a:xfrm>
                  <a:off x="2850759" y="3225167"/>
                  <a:ext cx="36143" cy="36030"/>
                </a:xfrm>
                <a:custGeom>
                  <a:avLst/>
                  <a:gdLst>
                    <a:gd name="connsiteX0" fmla="*/ 36144 w 36143"/>
                    <a:gd name="connsiteY0" fmla="*/ 10634 h 36030"/>
                    <a:gd name="connsiteX1" fmla="*/ 28508 w 36143"/>
                    <a:gd name="connsiteY1" fmla="*/ 20815 h 36030"/>
                    <a:gd name="connsiteX2" fmla="*/ 32524 w 36143"/>
                    <a:gd name="connsiteY2" fmla="*/ 32976 h 36030"/>
                    <a:gd name="connsiteX3" fmla="*/ 20363 w 36143"/>
                    <a:gd name="connsiteY3" fmla="*/ 28451 h 36030"/>
                    <a:gd name="connsiteX4" fmla="*/ 9672 w 36143"/>
                    <a:gd name="connsiteY4" fmla="*/ 36031 h 36030"/>
                    <a:gd name="connsiteX5" fmla="*/ 10181 w 36143"/>
                    <a:gd name="connsiteY5" fmla="*/ 23361 h 36030"/>
                    <a:gd name="connsiteX6" fmla="*/ 0 w 36143"/>
                    <a:gd name="connsiteY6" fmla="*/ 15725 h 36030"/>
                    <a:gd name="connsiteX7" fmla="*/ 12218 w 36143"/>
                    <a:gd name="connsiteY7" fmla="*/ 12161 h 36030"/>
                    <a:gd name="connsiteX8" fmla="*/ 15781 w 36143"/>
                    <a:gd name="connsiteY8" fmla="*/ 0 h 36030"/>
                    <a:gd name="connsiteX9" fmla="*/ 23417 w 36143"/>
                    <a:gd name="connsiteY9" fmla="*/ 10634 h 36030"/>
                    <a:gd name="connsiteX10" fmla="*/ 36144 w 36143"/>
                    <a:gd name="connsiteY10" fmla="*/ 10634 h 3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30">
                      <a:moveTo>
                        <a:pt x="36144" y="10634"/>
                      </a:moveTo>
                      <a:lnTo>
                        <a:pt x="28508" y="20815"/>
                      </a:lnTo>
                      <a:lnTo>
                        <a:pt x="32524" y="32976"/>
                      </a:lnTo>
                      <a:lnTo>
                        <a:pt x="20363" y="28451"/>
                      </a:lnTo>
                      <a:lnTo>
                        <a:pt x="9672" y="36031"/>
                      </a:lnTo>
                      <a:lnTo>
                        <a:pt x="10181" y="23361"/>
                      </a:lnTo>
                      <a:lnTo>
                        <a:pt x="0" y="15725"/>
                      </a:lnTo>
                      <a:lnTo>
                        <a:pt x="12218" y="12161"/>
                      </a:lnTo>
                      <a:lnTo>
                        <a:pt x="15781" y="0"/>
                      </a:lnTo>
                      <a:lnTo>
                        <a:pt x="23417" y="10634"/>
                      </a:lnTo>
                      <a:lnTo>
                        <a:pt x="36144" y="10634"/>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0" name="Freeform: Shape 58">
                  <a:extLst>
                    <a:ext uri="{FF2B5EF4-FFF2-40B4-BE49-F238E27FC236}">
                      <a16:creationId xmlns:a16="http://schemas.microsoft.com/office/drawing/2014/main" id="{105B5E6F-4A7B-FF6A-2F2A-576FD666D887}"/>
                    </a:ext>
                  </a:extLst>
                </p:cNvPr>
                <p:cNvSpPr/>
                <p:nvPr/>
              </p:nvSpPr>
              <p:spPr>
                <a:xfrm>
                  <a:off x="2982042" y="3223130"/>
                  <a:ext cx="36652" cy="35521"/>
                </a:xfrm>
                <a:custGeom>
                  <a:avLst/>
                  <a:gdLst>
                    <a:gd name="connsiteX0" fmla="*/ 36653 w 36652"/>
                    <a:gd name="connsiteY0" fmla="*/ 23361 h 35521"/>
                    <a:gd name="connsiteX1" fmla="*/ 23926 w 36652"/>
                    <a:gd name="connsiteY1" fmla="*/ 24379 h 35521"/>
                    <a:gd name="connsiteX2" fmla="*/ 17817 w 36652"/>
                    <a:gd name="connsiteY2" fmla="*/ 35522 h 35521"/>
                    <a:gd name="connsiteX3" fmla="*/ 12727 w 36652"/>
                    <a:gd name="connsiteY3" fmla="*/ 23870 h 35521"/>
                    <a:gd name="connsiteX4" fmla="*/ 0 w 36652"/>
                    <a:gd name="connsiteY4" fmla="*/ 21324 h 35521"/>
                    <a:gd name="connsiteX5" fmla="*/ 9672 w 36652"/>
                    <a:gd name="connsiteY5" fmla="*/ 12670 h 35521"/>
                    <a:gd name="connsiteX6" fmla="*/ 8145 w 36652"/>
                    <a:gd name="connsiteY6" fmla="*/ 0 h 35521"/>
                    <a:gd name="connsiteX7" fmla="*/ 18835 w 36652"/>
                    <a:gd name="connsiteY7" fmla="*/ 6561 h 35521"/>
                    <a:gd name="connsiteX8" fmla="*/ 30544 w 36652"/>
                    <a:gd name="connsiteY8" fmla="*/ 1527 h 35521"/>
                    <a:gd name="connsiteX9" fmla="*/ 27999 w 36652"/>
                    <a:gd name="connsiteY9" fmla="*/ 13688 h 35521"/>
                    <a:gd name="connsiteX10" fmla="*/ 36653 w 36652"/>
                    <a:gd name="connsiteY10" fmla="*/ 23361 h 3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21">
                      <a:moveTo>
                        <a:pt x="36653" y="23361"/>
                      </a:moveTo>
                      <a:lnTo>
                        <a:pt x="23926" y="24379"/>
                      </a:lnTo>
                      <a:lnTo>
                        <a:pt x="17817" y="35522"/>
                      </a:lnTo>
                      <a:lnTo>
                        <a:pt x="12727" y="23870"/>
                      </a:lnTo>
                      <a:lnTo>
                        <a:pt x="0" y="21324"/>
                      </a:lnTo>
                      <a:lnTo>
                        <a:pt x="9672" y="12670"/>
                      </a:lnTo>
                      <a:lnTo>
                        <a:pt x="8145" y="0"/>
                      </a:lnTo>
                      <a:lnTo>
                        <a:pt x="18835" y="6561"/>
                      </a:lnTo>
                      <a:lnTo>
                        <a:pt x="30544" y="1527"/>
                      </a:lnTo>
                      <a:lnTo>
                        <a:pt x="27999" y="13688"/>
                      </a:lnTo>
                      <a:lnTo>
                        <a:pt x="36653" y="23361"/>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1" name="Freeform: Shape 59">
                  <a:extLst>
                    <a:ext uri="{FF2B5EF4-FFF2-40B4-BE49-F238E27FC236}">
                      <a16:creationId xmlns:a16="http://schemas.microsoft.com/office/drawing/2014/main" id="{DEC2431A-0021-625D-8BD0-9F14BC68E726}"/>
                    </a:ext>
                  </a:extLst>
                </p:cNvPr>
                <p:cNvSpPr/>
                <p:nvPr/>
              </p:nvSpPr>
              <p:spPr>
                <a:xfrm>
                  <a:off x="2572356" y="3221603"/>
                  <a:ext cx="36143" cy="36087"/>
                </a:xfrm>
                <a:custGeom>
                  <a:avLst/>
                  <a:gdLst>
                    <a:gd name="connsiteX0" fmla="*/ 36144 w 36143"/>
                    <a:gd name="connsiteY0" fmla="*/ 10125 h 36087"/>
                    <a:gd name="connsiteX1" fmla="*/ 28508 w 36143"/>
                    <a:gd name="connsiteY1" fmla="*/ 20306 h 36087"/>
                    <a:gd name="connsiteX2" fmla="*/ 32580 w 36143"/>
                    <a:gd name="connsiteY2" fmla="*/ 32524 h 36087"/>
                    <a:gd name="connsiteX3" fmla="*/ 20363 w 36143"/>
                    <a:gd name="connsiteY3" fmla="*/ 28451 h 36087"/>
                    <a:gd name="connsiteX4" fmla="*/ 10181 w 36143"/>
                    <a:gd name="connsiteY4" fmla="*/ 36087 h 36087"/>
                    <a:gd name="connsiteX5" fmla="*/ 10181 w 36143"/>
                    <a:gd name="connsiteY5" fmla="*/ 23361 h 36087"/>
                    <a:gd name="connsiteX6" fmla="*/ 0 w 36143"/>
                    <a:gd name="connsiteY6" fmla="*/ 15725 h 36087"/>
                    <a:gd name="connsiteX7" fmla="*/ 12218 w 36143"/>
                    <a:gd name="connsiteY7" fmla="*/ 12161 h 36087"/>
                    <a:gd name="connsiteX8" fmla="*/ 16290 w 36143"/>
                    <a:gd name="connsiteY8" fmla="*/ 0 h 36087"/>
                    <a:gd name="connsiteX9" fmla="*/ 23417 w 36143"/>
                    <a:gd name="connsiteY9" fmla="*/ 10125 h 36087"/>
                    <a:gd name="connsiteX10" fmla="*/ 36144 w 36143"/>
                    <a:gd name="connsiteY10" fmla="*/ 10125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87">
                      <a:moveTo>
                        <a:pt x="36144" y="10125"/>
                      </a:moveTo>
                      <a:lnTo>
                        <a:pt x="28508" y="20306"/>
                      </a:lnTo>
                      <a:lnTo>
                        <a:pt x="32580" y="32524"/>
                      </a:lnTo>
                      <a:lnTo>
                        <a:pt x="20363" y="28451"/>
                      </a:lnTo>
                      <a:lnTo>
                        <a:pt x="10181" y="36087"/>
                      </a:lnTo>
                      <a:lnTo>
                        <a:pt x="10181" y="23361"/>
                      </a:lnTo>
                      <a:lnTo>
                        <a:pt x="0" y="15725"/>
                      </a:lnTo>
                      <a:lnTo>
                        <a:pt x="12218" y="12161"/>
                      </a:lnTo>
                      <a:lnTo>
                        <a:pt x="16290" y="0"/>
                      </a:lnTo>
                      <a:lnTo>
                        <a:pt x="23417" y="10125"/>
                      </a:lnTo>
                      <a:lnTo>
                        <a:pt x="36144" y="10125"/>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2" name="Freeform: Shape 60">
                  <a:extLst>
                    <a:ext uri="{FF2B5EF4-FFF2-40B4-BE49-F238E27FC236}">
                      <a16:creationId xmlns:a16="http://schemas.microsoft.com/office/drawing/2014/main" id="{3BF547E8-85ED-1C39-6B75-DF8DCFEA9A83}"/>
                    </a:ext>
                  </a:extLst>
                </p:cNvPr>
                <p:cNvSpPr/>
                <p:nvPr/>
              </p:nvSpPr>
              <p:spPr>
                <a:xfrm>
                  <a:off x="2238521" y="3438522"/>
                  <a:ext cx="36652" cy="35578"/>
                </a:xfrm>
                <a:custGeom>
                  <a:avLst/>
                  <a:gdLst>
                    <a:gd name="connsiteX0" fmla="*/ 36653 w 36652"/>
                    <a:gd name="connsiteY0" fmla="*/ 22851 h 35578"/>
                    <a:gd name="connsiteX1" fmla="*/ 23926 w 36652"/>
                    <a:gd name="connsiteY1" fmla="*/ 24379 h 35578"/>
                    <a:gd name="connsiteX2" fmla="*/ 17308 w 36652"/>
                    <a:gd name="connsiteY2" fmla="*/ 35578 h 35578"/>
                    <a:gd name="connsiteX3" fmla="*/ 12218 w 36652"/>
                    <a:gd name="connsiteY3" fmla="*/ 23361 h 35578"/>
                    <a:gd name="connsiteX4" fmla="*/ 0 w 36652"/>
                    <a:gd name="connsiteY4" fmla="*/ 21324 h 35578"/>
                    <a:gd name="connsiteX5" fmla="*/ 9672 w 36652"/>
                    <a:gd name="connsiteY5" fmla="*/ 12727 h 35578"/>
                    <a:gd name="connsiteX6" fmla="*/ 8145 w 36652"/>
                    <a:gd name="connsiteY6" fmla="*/ 0 h 35578"/>
                    <a:gd name="connsiteX7" fmla="*/ 18835 w 36652"/>
                    <a:gd name="connsiteY7" fmla="*/ 6618 h 35578"/>
                    <a:gd name="connsiteX8" fmla="*/ 30544 w 36652"/>
                    <a:gd name="connsiteY8" fmla="*/ 1018 h 35578"/>
                    <a:gd name="connsiteX9" fmla="*/ 27999 w 36652"/>
                    <a:gd name="connsiteY9" fmla="*/ 13745 h 35578"/>
                    <a:gd name="connsiteX10" fmla="*/ 36653 w 36652"/>
                    <a:gd name="connsiteY10" fmla="*/ 22851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1"/>
                      </a:moveTo>
                      <a:lnTo>
                        <a:pt x="23926" y="24379"/>
                      </a:lnTo>
                      <a:lnTo>
                        <a:pt x="17308" y="35578"/>
                      </a:lnTo>
                      <a:lnTo>
                        <a:pt x="12218" y="23361"/>
                      </a:lnTo>
                      <a:lnTo>
                        <a:pt x="0" y="21324"/>
                      </a:lnTo>
                      <a:lnTo>
                        <a:pt x="9672" y="12727"/>
                      </a:lnTo>
                      <a:lnTo>
                        <a:pt x="8145" y="0"/>
                      </a:lnTo>
                      <a:lnTo>
                        <a:pt x="18835" y="6618"/>
                      </a:lnTo>
                      <a:lnTo>
                        <a:pt x="30544" y="1018"/>
                      </a:lnTo>
                      <a:lnTo>
                        <a:pt x="27999" y="13745"/>
                      </a:lnTo>
                      <a:lnTo>
                        <a:pt x="36653" y="22851"/>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3" name="Freeform: Shape 61">
                  <a:extLst>
                    <a:ext uri="{FF2B5EF4-FFF2-40B4-BE49-F238E27FC236}">
                      <a16:creationId xmlns:a16="http://schemas.microsoft.com/office/drawing/2014/main" id="{3EB2CCDB-53BF-17EA-DAE3-1B32383D0797}"/>
                    </a:ext>
                  </a:extLst>
                </p:cNvPr>
                <p:cNvSpPr/>
                <p:nvPr/>
              </p:nvSpPr>
              <p:spPr>
                <a:xfrm>
                  <a:off x="1570342" y="3537112"/>
                  <a:ext cx="20306" cy="20306"/>
                </a:xfrm>
                <a:custGeom>
                  <a:avLst/>
                  <a:gdLst>
                    <a:gd name="connsiteX0" fmla="*/ 0 w 20306"/>
                    <a:gd name="connsiteY0" fmla="*/ 5091 h 20306"/>
                    <a:gd name="connsiteX1" fmla="*/ 7070 w 20306"/>
                    <a:gd name="connsiteY1" fmla="*/ 5543 h 20306"/>
                    <a:gd name="connsiteX2" fmla="*/ 11652 w 20306"/>
                    <a:gd name="connsiteY2" fmla="*/ 0 h 20306"/>
                    <a:gd name="connsiteX3" fmla="*/ 13179 w 20306"/>
                    <a:gd name="connsiteY3" fmla="*/ 7070 h 20306"/>
                    <a:gd name="connsiteX4" fmla="*/ 20306 w 20306"/>
                    <a:gd name="connsiteY4" fmla="*/ 9616 h 20306"/>
                    <a:gd name="connsiteX5" fmla="*/ 14197 w 20306"/>
                    <a:gd name="connsiteY5" fmla="*/ 13179 h 20306"/>
                    <a:gd name="connsiteX6" fmla="*/ 13688 w 20306"/>
                    <a:gd name="connsiteY6" fmla="*/ 20306 h 20306"/>
                    <a:gd name="connsiteX7" fmla="*/ 8089 w 20306"/>
                    <a:gd name="connsiteY7" fmla="*/ 15725 h 20306"/>
                    <a:gd name="connsiteX8" fmla="*/ 1471 w 20306"/>
                    <a:gd name="connsiteY8" fmla="*/ 17761 h 20306"/>
                    <a:gd name="connsiteX9" fmla="*/ 4016 w 20306"/>
                    <a:gd name="connsiteY9" fmla="*/ 11143 h 20306"/>
                    <a:gd name="connsiteX10" fmla="*/ 0 w 20306"/>
                    <a:gd name="connsiteY10" fmla="*/ 5091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06" h="20306">
                      <a:moveTo>
                        <a:pt x="0" y="5091"/>
                      </a:moveTo>
                      <a:lnTo>
                        <a:pt x="7070" y="5543"/>
                      </a:lnTo>
                      <a:lnTo>
                        <a:pt x="11652" y="0"/>
                      </a:lnTo>
                      <a:lnTo>
                        <a:pt x="13179" y="7070"/>
                      </a:lnTo>
                      <a:lnTo>
                        <a:pt x="20306" y="9616"/>
                      </a:lnTo>
                      <a:lnTo>
                        <a:pt x="14197" y="13179"/>
                      </a:lnTo>
                      <a:lnTo>
                        <a:pt x="13688" y="20306"/>
                      </a:lnTo>
                      <a:lnTo>
                        <a:pt x="8089" y="15725"/>
                      </a:lnTo>
                      <a:lnTo>
                        <a:pt x="1471" y="17761"/>
                      </a:lnTo>
                      <a:lnTo>
                        <a:pt x="4016" y="11143"/>
                      </a:lnTo>
                      <a:lnTo>
                        <a:pt x="0" y="5091"/>
                      </a:lnTo>
                      <a:close/>
                    </a:path>
                  </a:pathLst>
                </a:custGeom>
                <a:gradFill>
                  <a:gsLst>
                    <a:gs pos="2000">
                      <a:srgbClr val="FFFFFF">
                        <a:alpha val="0"/>
                      </a:srgbClr>
                    </a:gs>
                    <a:gs pos="100000">
                      <a:srgbClr val="FFFFFF"/>
                    </a:gs>
                  </a:gsLst>
                  <a:lin ang="5488412"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4" name="Freeform: Shape 62">
                  <a:extLst>
                    <a:ext uri="{FF2B5EF4-FFF2-40B4-BE49-F238E27FC236}">
                      <a16:creationId xmlns:a16="http://schemas.microsoft.com/office/drawing/2014/main" id="{322E2487-8CA2-2296-A5A5-1BA8F0780613}"/>
                    </a:ext>
                  </a:extLst>
                </p:cNvPr>
                <p:cNvSpPr/>
                <p:nvPr/>
              </p:nvSpPr>
              <p:spPr>
                <a:xfrm>
                  <a:off x="1527072" y="3477155"/>
                  <a:ext cx="19853" cy="20306"/>
                </a:xfrm>
                <a:custGeom>
                  <a:avLst/>
                  <a:gdLst>
                    <a:gd name="connsiteX0" fmla="*/ 8145 w 19853"/>
                    <a:gd name="connsiteY0" fmla="*/ 0 h 20306"/>
                    <a:gd name="connsiteX1" fmla="*/ 12727 w 19853"/>
                    <a:gd name="connsiteY1" fmla="*/ 5600 h 20306"/>
                    <a:gd name="connsiteX2" fmla="*/ 19854 w 19853"/>
                    <a:gd name="connsiteY2" fmla="*/ 5091 h 20306"/>
                    <a:gd name="connsiteX3" fmla="*/ 15781 w 19853"/>
                    <a:gd name="connsiteY3" fmla="*/ 11143 h 20306"/>
                    <a:gd name="connsiteX4" fmla="*/ 18326 w 19853"/>
                    <a:gd name="connsiteY4" fmla="*/ 17761 h 20306"/>
                    <a:gd name="connsiteX5" fmla="*/ 11709 w 19853"/>
                    <a:gd name="connsiteY5" fmla="*/ 15725 h 20306"/>
                    <a:gd name="connsiteX6" fmla="*/ 6109 w 19853"/>
                    <a:gd name="connsiteY6" fmla="*/ 20306 h 20306"/>
                    <a:gd name="connsiteX7" fmla="*/ 5600 w 19853"/>
                    <a:gd name="connsiteY7" fmla="*/ 13179 h 20306"/>
                    <a:gd name="connsiteX8" fmla="*/ 0 w 19853"/>
                    <a:gd name="connsiteY8" fmla="*/ 9107 h 20306"/>
                    <a:gd name="connsiteX9" fmla="*/ 6618 w 19853"/>
                    <a:gd name="connsiteY9" fmla="*/ 6618 h 20306"/>
                    <a:gd name="connsiteX10" fmla="*/ 8145 w 19853"/>
                    <a:gd name="connsiteY10" fmla="*/ 0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3" h="20306">
                      <a:moveTo>
                        <a:pt x="8145" y="0"/>
                      </a:moveTo>
                      <a:lnTo>
                        <a:pt x="12727" y="5600"/>
                      </a:lnTo>
                      <a:lnTo>
                        <a:pt x="19854" y="5091"/>
                      </a:lnTo>
                      <a:lnTo>
                        <a:pt x="15781" y="11143"/>
                      </a:lnTo>
                      <a:lnTo>
                        <a:pt x="18326" y="17761"/>
                      </a:lnTo>
                      <a:lnTo>
                        <a:pt x="11709" y="15725"/>
                      </a:lnTo>
                      <a:lnTo>
                        <a:pt x="6109" y="20306"/>
                      </a:lnTo>
                      <a:lnTo>
                        <a:pt x="5600" y="13179"/>
                      </a:lnTo>
                      <a:lnTo>
                        <a:pt x="0" y="9107"/>
                      </a:lnTo>
                      <a:lnTo>
                        <a:pt x="6618" y="6618"/>
                      </a:lnTo>
                      <a:lnTo>
                        <a:pt x="8145" y="0"/>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5" name="Freeform: Shape 63">
                  <a:extLst>
                    <a:ext uri="{FF2B5EF4-FFF2-40B4-BE49-F238E27FC236}">
                      <a16:creationId xmlns:a16="http://schemas.microsoft.com/office/drawing/2014/main" id="{D5978779-C8F0-B05E-F86F-A0027804026E}"/>
                    </a:ext>
                  </a:extLst>
                </p:cNvPr>
                <p:cNvSpPr/>
                <p:nvPr/>
              </p:nvSpPr>
              <p:spPr>
                <a:xfrm>
                  <a:off x="1613556" y="3300339"/>
                  <a:ext cx="19853" cy="20306"/>
                </a:xfrm>
                <a:custGeom>
                  <a:avLst/>
                  <a:gdLst>
                    <a:gd name="connsiteX0" fmla="*/ 0 w 19853"/>
                    <a:gd name="connsiteY0" fmla="*/ 5091 h 20306"/>
                    <a:gd name="connsiteX1" fmla="*/ 7127 w 19853"/>
                    <a:gd name="connsiteY1" fmla="*/ 5600 h 20306"/>
                    <a:gd name="connsiteX2" fmla="*/ 11709 w 19853"/>
                    <a:gd name="connsiteY2" fmla="*/ 0 h 20306"/>
                    <a:gd name="connsiteX3" fmla="*/ 13236 w 19853"/>
                    <a:gd name="connsiteY3" fmla="*/ 7127 h 20306"/>
                    <a:gd name="connsiteX4" fmla="*/ 19854 w 19853"/>
                    <a:gd name="connsiteY4" fmla="*/ 9672 h 20306"/>
                    <a:gd name="connsiteX5" fmla="*/ 13745 w 19853"/>
                    <a:gd name="connsiteY5" fmla="*/ 13236 h 20306"/>
                    <a:gd name="connsiteX6" fmla="*/ 13745 w 19853"/>
                    <a:gd name="connsiteY6" fmla="*/ 20306 h 20306"/>
                    <a:gd name="connsiteX7" fmla="*/ 8145 w 19853"/>
                    <a:gd name="connsiteY7" fmla="*/ 15725 h 20306"/>
                    <a:gd name="connsiteX8" fmla="*/ 1018 w 19853"/>
                    <a:gd name="connsiteY8" fmla="*/ 17761 h 20306"/>
                    <a:gd name="connsiteX9" fmla="*/ 4073 w 19853"/>
                    <a:gd name="connsiteY9" fmla="*/ 11200 h 20306"/>
                    <a:gd name="connsiteX10" fmla="*/ 0 w 19853"/>
                    <a:gd name="connsiteY10" fmla="*/ 5091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3" h="20306">
                      <a:moveTo>
                        <a:pt x="0" y="5091"/>
                      </a:moveTo>
                      <a:lnTo>
                        <a:pt x="7127" y="5600"/>
                      </a:lnTo>
                      <a:lnTo>
                        <a:pt x="11709" y="0"/>
                      </a:lnTo>
                      <a:lnTo>
                        <a:pt x="13236" y="7127"/>
                      </a:lnTo>
                      <a:lnTo>
                        <a:pt x="19854" y="9672"/>
                      </a:lnTo>
                      <a:lnTo>
                        <a:pt x="13745" y="13236"/>
                      </a:lnTo>
                      <a:lnTo>
                        <a:pt x="13745" y="20306"/>
                      </a:lnTo>
                      <a:lnTo>
                        <a:pt x="8145" y="15725"/>
                      </a:lnTo>
                      <a:lnTo>
                        <a:pt x="1018" y="17761"/>
                      </a:lnTo>
                      <a:lnTo>
                        <a:pt x="4073" y="11200"/>
                      </a:lnTo>
                      <a:lnTo>
                        <a:pt x="0" y="5091"/>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6" name="Freeform: Shape 64">
                  <a:extLst>
                    <a:ext uri="{FF2B5EF4-FFF2-40B4-BE49-F238E27FC236}">
                      <a16:creationId xmlns:a16="http://schemas.microsoft.com/office/drawing/2014/main" id="{12F1F3DA-1828-0D6D-DD89-C758EDB7A64C}"/>
                    </a:ext>
                  </a:extLst>
                </p:cNvPr>
                <p:cNvSpPr/>
                <p:nvPr/>
              </p:nvSpPr>
              <p:spPr>
                <a:xfrm>
                  <a:off x="1387078" y="3343553"/>
                  <a:ext cx="20362" cy="20306"/>
                </a:xfrm>
                <a:custGeom>
                  <a:avLst/>
                  <a:gdLst>
                    <a:gd name="connsiteX0" fmla="*/ 0 w 20362"/>
                    <a:gd name="connsiteY0" fmla="*/ 5034 h 20306"/>
                    <a:gd name="connsiteX1" fmla="*/ 7127 w 20362"/>
                    <a:gd name="connsiteY1" fmla="*/ 5543 h 20306"/>
                    <a:gd name="connsiteX2" fmla="*/ 11709 w 20362"/>
                    <a:gd name="connsiteY2" fmla="*/ 0 h 20306"/>
                    <a:gd name="connsiteX3" fmla="*/ 13236 w 20362"/>
                    <a:gd name="connsiteY3" fmla="*/ 6561 h 20306"/>
                    <a:gd name="connsiteX4" fmla="*/ 20363 w 20362"/>
                    <a:gd name="connsiteY4" fmla="*/ 9107 h 20306"/>
                    <a:gd name="connsiteX5" fmla="*/ 14254 w 20362"/>
                    <a:gd name="connsiteY5" fmla="*/ 13179 h 20306"/>
                    <a:gd name="connsiteX6" fmla="*/ 13745 w 20362"/>
                    <a:gd name="connsiteY6" fmla="*/ 20306 h 20306"/>
                    <a:gd name="connsiteX7" fmla="*/ 8145 w 20362"/>
                    <a:gd name="connsiteY7" fmla="*/ 15725 h 20306"/>
                    <a:gd name="connsiteX8" fmla="*/ 1527 w 20362"/>
                    <a:gd name="connsiteY8" fmla="*/ 17252 h 20306"/>
                    <a:gd name="connsiteX9" fmla="*/ 4073 w 20362"/>
                    <a:gd name="connsiteY9" fmla="*/ 11143 h 20306"/>
                    <a:gd name="connsiteX10" fmla="*/ 0 w 20362"/>
                    <a:gd name="connsiteY10" fmla="*/ 5034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62" h="20306">
                      <a:moveTo>
                        <a:pt x="0" y="5034"/>
                      </a:moveTo>
                      <a:lnTo>
                        <a:pt x="7127" y="5543"/>
                      </a:lnTo>
                      <a:lnTo>
                        <a:pt x="11709" y="0"/>
                      </a:lnTo>
                      <a:lnTo>
                        <a:pt x="13236" y="6561"/>
                      </a:lnTo>
                      <a:lnTo>
                        <a:pt x="20363" y="9107"/>
                      </a:lnTo>
                      <a:lnTo>
                        <a:pt x="14254" y="13179"/>
                      </a:lnTo>
                      <a:lnTo>
                        <a:pt x="13745" y="20306"/>
                      </a:lnTo>
                      <a:lnTo>
                        <a:pt x="8145" y="15725"/>
                      </a:lnTo>
                      <a:lnTo>
                        <a:pt x="1527" y="17252"/>
                      </a:lnTo>
                      <a:lnTo>
                        <a:pt x="4073" y="11143"/>
                      </a:lnTo>
                      <a:lnTo>
                        <a:pt x="0" y="5034"/>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sp>
            <p:nvSpPr>
              <p:cNvPr id="44" name="Freeform: Shape 42">
                <a:extLst>
                  <a:ext uri="{FF2B5EF4-FFF2-40B4-BE49-F238E27FC236}">
                    <a16:creationId xmlns:a16="http://schemas.microsoft.com/office/drawing/2014/main" id="{BE03FEF1-191B-450F-6B32-841E890DB3FC}"/>
                  </a:ext>
                </a:extLst>
              </p:cNvPr>
              <p:cNvSpPr/>
              <p:nvPr/>
            </p:nvSpPr>
            <p:spPr>
              <a:xfrm>
                <a:off x="1559086" y="3154010"/>
                <a:ext cx="20362" cy="20815"/>
              </a:xfrm>
              <a:custGeom>
                <a:avLst/>
                <a:gdLst>
                  <a:gd name="connsiteX0" fmla="*/ 8654 w 20362"/>
                  <a:gd name="connsiteY0" fmla="*/ 0 h 20815"/>
                  <a:gd name="connsiteX1" fmla="*/ 13236 w 20362"/>
                  <a:gd name="connsiteY1" fmla="*/ 6109 h 20815"/>
                  <a:gd name="connsiteX2" fmla="*/ 20363 w 20362"/>
                  <a:gd name="connsiteY2" fmla="*/ 5600 h 20815"/>
                  <a:gd name="connsiteX3" fmla="*/ 16290 w 20362"/>
                  <a:gd name="connsiteY3" fmla="*/ 11199 h 20815"/>
                  <a:gd name="connsiteX4" fmla="*/ 18835 w 20362"/>
                  <a:gd name="connsiteY4" fmla="*/ 17761 h 20815"/>
                  <a:gd name="connsiteX5" fmla="*/ 11765 w 20362"/>
                  <a:gd name="connsiteY5" fmla="*/ 16234 h 20815"/>
                  <a:gd name="connsiteX6" fmla="*/ 6674 w 20362"/>
                  <a:gd name="connsiteY6" fmla="*/ 20815 h 20815"/>
                  <a:gd name="connsiteX7" fmla="*/ 6165 w 20362"/>
                  <a:gd name="connsiteY7" fmla="*/ 13236 h 20815"/>
                  <a:gd name="connsiteX8" fmla="*/ 0 w 20362"/>
                  <a:gd name="connsiteY8" fmla="*/ 9672 h 20815"/>
                  <a:gd name="connsiteX9" fmla="*/ 6674 w 20362"/>
                  <a:gd name="connsiteY9" fmla="*/ 7127 h 20815"/>
                  <a:gd name="connsiteX10" fmla="*/ 8654 w 20362"/>
                  <a:gd name="connsiteY10" fmla="*/ 0 h 2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62" h="20815">
                    <a:moveTo>
                      <a:pt x="8654" y="0"/>
                    </a:moveTo>
                    <a:lnTo>
                      <a:pt x="13236" y="6109"/>
                    </a:lnTo>
                    <a:lnTo>
                      <a:pt x="20363" y="5600"/>
                    </a:lnTo>
                    <a:lnTo>
                      <a:pt x="16290" y="11199"/>
                    </a:lnTo>
                    <a:lnTo>
                      <a:pt x="18835" y="17761"/>
                    </a:lnTo>
                    <a:lnTo>
                      <a:pt x="11765" y="16234"/>
                    </a:lnTo>
                    <a:lnTo>
                      <a:pt x="6674" y="20815"/>
                    </a:lnTo>
                    <a:lnTo>
                      <a:pt x="6165" y="13236"/>
                    </a:lnTo>
                    <a:lnTo>
                      <a:pt x="0" y="9672"/>
                    </a:lnTo>
                    <a:lnTo>
                      <a:pt x="6674" y="7127"/>
                    </a:lnTo>
                    <a:lnTo>
                      <a:pt x="8654" y="0"/>
                    </a:lnTo>
                    <a:close/>
                  </a:path>
                </a:pathLst>
              </a:custGeom>
              <a:solidFill>
                <a:srgbClr val="B5EAF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5" name="Freeform: Shape 43">
                <a:extLst>
                  <a:ext uri="{FF2B5EF4-FFF2-40B4-BE49-F238E27FC236}">
                    <a16:creationId xmlns:a16="http://schemas.microsoft.com/office/drawing/2014/main" id="{A0DE5B17-94D9-940B-3010-233BB118E011}"/>
                  </a:ext>
                </a:extLst>
              </p:cNvPr>
              <p:cNvSpPr/>
              <p:nvPr/>
            </p:nvSpPr>
            <p:spPr>
              <a:xfrm>
                <a:off x="1927764" y="3302595"/>
                <a:ext cx="186535" cy="311086"/>
              </a:xfrm>
              <a:custGeom>
                <a:avLst/>
                <a:gdLst>
                  <a:gd name="connsiteX0" fmla="*/ 175119 w 186535"/>
                  <a:gd name="connsiteY0" fmla="*/ 195828 h 311086"/>
                  <a:gd name="connsiteX1" fmla="*/ 163806 w 186535"/>
                  <a:gd name="connsiteY1" fmla="*/ 203464 h 311086"/>
                  <a:gd name="connsiteX2" fmla="*/ 163806 w 186535"/>
                  <a:gd name="connsiteY2" fmla="*/ 203464 h 311086"/>
                  <a:gd name="connsiteX3" fmla="*/ 97684 w 186535"/>
                  <a:gd name="connsiteY3" fmla="*/ 237402 h 311086"/>
                  <a:gd name="connsiteX4" fmla="*/ 97402 w 186535"/>
                  <a:gd name="connsiteY4" fmla="*/ 262855 h 311086"/>
                  <a:gd name="connsiteX5" fmla="*/ 98929 w 186535"/>
                  <a:gd name="connsiteY5" fmla="*/ 277957 h 311086"/>
                  <a:gd name="connsiteX6" fmla="*/ 72986 w 186535"/>
                  <a:gd name="connsiteY6" fmla="*/ 310880 h 311086"/>
                  <a:gd name="connsiteX7" fmla="*/ 58599 w 186535"/>
                  <a:gd name="connsiteY7" fmla="*/ 309011 h 311086"/>
                  <a:gd name="connsiteX8" fmla="*/ 17308 w 186535"/>
                  <a:gd name="connsiteY8" fmla="*/ 292834 h 311086"/>
                  <a:gd name="connsiteX9" fmla="*/ 0 w 186535"/>
                  <a:gd name="connsiteY9" fmla="*/ 80892 h 311086"/>
                  <a:gd name="connsiteX10" fmla="*/ 168954 w 186535"/>
                  <a:gd name="connsiteY10" fmla="*/ 27553 h 311086"/>
                  <a:gd name="connsiteX11" fmla="*/ 175119 w 186535"/>
                  <a:gd name="connsiteY11" fmla="*/ 195828 h 31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535" h="311086">
                    <a:moveTo>
                      <a:pt x="175119" y="195828"/>
                    </a:moveTo>
                    <a:cubicBezTo>
                      <a:pt x="171670" y="198821"/>
                      <a:pt x="167872" y="201385"/>
                      <a:pt x="163806" y="203464"/>
                    </a:cubicBezTo>
                    <a:lnTo>
                      <a:pt x="163806" y="203464"/>
                    </a:lnTo>
                    <a:cubicBezTo>
                      <a:pt x="134281" y="219132"/>
                      <a:pt x="93951" y="215116"/>
                      <a:pt x="97684" y="237402"/>
                    </a:cubicBezTo>
                    <a:cubicBezTo>
                      <a:pt x="96347" y="245827"/>
                      <a:pt x="96251" y="254403"/>
                      <a:pt x="97402" y="262855"/>
                    </a:cubicBezTo>
                    <a:cubicBezTo>
                      <a:pt x="97684" y="267889"/>
                      <a:pt x="98363" y="272867"/>
                      <a:pt x="98929" y="277957"/>
                    </a:cubicBezTo>
                    <a:cubicBezTo>
                      <a:pt x="100856" y="294213"/>
                      <a:pt x="89241" y="308953"/>
                      <a:pt x="72986" y="310880"/>
                    </a:cubicBezTo>
                    <a:cubicBezTo>
                      <a:pt x="68109" y="311458"/>
                      <a:pt x="63166" y="310816"/>
                      <a:pt x="58599" y="309011"/>
                    </a:cubicBezTo>
                    <a:lnTo>
                      <a:pt x="17308" y="292834"/>
                    </a:lnTo>
                    <a:lnTo>
                      <a:pt x="0" y="80892"/>
                    </a:lnTo>
                    <a:cubicBezTo>
                      <a:pt x="0" y="80892"/>
                      <a:pt x="60013" y="-57292"/>
                      <a:pt x="168954" y="27553"/>
                    </a:cubicBezTo>
                    <a:cubicBezTo>
                      <a:pt x="168784" y="27723"/>
                      <a:pt x="204079" y="170884"/>
                      <a:pt x="175119" y="195828"/>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6" name="Freeform: Shape 44">
                <a:extLst>
                  <a:ext uri="{FF2B5EF4-FFF2-40B4-BE49-F238E27FC236}">
                    <a16:creationId xmlns:a16="http://schemas.microsoft.com/office/drawing/2014/main" id="{D8EC07B6-508F-98C6-DB90-EC00A64B17A2}"/>
                  </a:ext>
                </a:extLst>
              </p:cNvPr>
              <p:cNvSpPr/>
              <p:nvPr/>
            </p:nvSpPr>
            <p:spPr>
              <a:xfrm>
                <a:off x="1864922" y="4256028"/>
                <a:ext cx="338473" cy="785886"/>
              </a:xfrm>
              <a:custGeom>
                <a:avLst/>
                <a:gdLst>
                  <a:gd name="connsiteX0" fmla="*/ 293110 w 338473"/>
                  <a:gd name="connsiteY0" fmla="*/ 746802 h 785886"/>
                  <a:gd name="connsiteX1" fmla="*/ 338473 w 338473"/>
                  <a:gd name="connsiteY1" fmla="*/ 785887 h 785886"/>
                  <a:gd name="connsiteX2" fmla="*/ 218446 w 338473"/>
                  <a:gd name="connsiteY2" fmla="*/ 785887 h 785886"/>
                  <a:gd name="connsiteX3" fmla="*/ 168954 w 338473"/>
                  <a:gd name="connsiteY3" fmla="*/ 193502 h 785886"/>
                  <a:gd name="connsiteX4" fmla="*/ 143048 w 338473"/>
                  <a:gd name="connsiteY4" fmla="*/ 785887 h 785886"/>
                  <a:gd name="connsiteX5" fmla="*/ 19401 w 338473"/>
                  <a:gd name="connsiteY5" fmla="*/ 785887 h 785886"/>
                  <a:gd name="connsiteX6" fmla="*/ 56506 w 338473"/>
                  <a:gd name="connsiteY6" fmla="*/ 760547 h 785886"/>
                  <a:gd name="connsiteX7" fmla="*/ 0 w 338473"/>
                  <a:gd name="connsiteY7" fmla="*/ 32015 h 785886"/>
                  <a:gd name="connsiteX8" fmla="*/ 88125 w 338473"/>
                  <a:gd name="connsiteY8" fmla="*/ 23700 h 785886"/>
                  <a:gd name="connsiteX9" fmla="*/ 338473 w 338473"/>
                  <a:gd name="connsiteY9" fmla="*/ 0 h 785886"/>
                  <a:gd name="connsiteX10" fmla="*/ 293110 w 338473"/>
                  <a:gd name="connsiteY10" fmla="*/ 746802 h 78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473" h="785886">
                    <a:moveTo>
                      <a:pt x="293110" y="746802"/>
                    </a:moveTo>
                    <a:lnTo>
                      <a:pt x="338473" y="785887"/>
                    </a:lnTo>
                    <a:lnTo>
                      <a:pt x="218446" y="785887"/>
                    </a:lnTo>
                    <a:lnTo>
                      <a:pt x="168954" y="193502"/>
                    </a:lnTo>
                    <a:lnTo>
                      <a:pt x="143048" y="785887"/>
                    </a:lnTo>
                    <a:lnTo>
                      <a:pt x="19401" y="785887"/>
                    </a:lnTo>
                    <a:lnTo>
                      <a:pt x="56506" y="760547"/>
                    </a:lnTo>
                    <a:lnTo>
                      <a:pt x="0" y="32015"/>
                    </a:lnTo>
                    <a:lnTo>
                      <a:pt x="88125" y="23700"/>
                    </a:lnTo>
                    <a:lnTo>
                      <a:pt x="338473" y="0"/>
                    </a:lnTo>
                    <a:lnTo>
                      <a:pt x="293110" y="746802"/>
                    </a:lnTo>
                    <a:close/>
                  </a:path>
                </a:pathLst>
              </a:custGeom>
              <a:solidFill>
                <a:srgbClr val="0B274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7" name="Freeform: Shape 45">
                <a:extLst>
                  <a:ext uri="{FF2B5EF4-FFF2-40B4-BE49-F238E27FC236}">
                    <a16:creationId xmlns:a16="http://schemas.microsoft.com/office/drawing/2014/main" id="{C9ABB512-350C-1B73-11CF-CF4D20A343E2}"/>
                  </a:ext>
                </a:extLst>
              </p:cNvPr>
              <p:cNvSpPr/>
              <p:nvPr/>
            </p:nvSpPr>
            <p:spPr>
              <a:xfrm>
                <a:off x="1864922" y="4256028"/>
                <a:ext cx="338473" cy="785886"/>
              </a:xfrm>
              <a:custGeom>
                <a:avLst/>
                <a:gdLst>
                  <a:gd name="connsiteX0" fmla="*/ 293110 w 338473"/>
                  <a:gd name="connsiteY0" fmla="*/ 746802 h 785886"/>
                  <a:gd name="connsiteX1" fmla="*/ 338473 w 338473"/>
                  <a:gd name="connsiteY1" fmla="*/ 785887 h 785886"/>
                  <a:gd name="connsiteX2" fmla="*/ 218446 w 338473"/>
                  <a:gd name="connsiteY2" fmla="*/ 785887 h 785886"/>
                  <a:gd name="connsiteX3" fmla="*/ 168954 w 338473"/>
                  <a:gd name="connsiteY3" fmla="*/ 193502 h 785886"/>
                  <a:gd name="connsiteX4" fmla="*/ 143048 w 338473"/>
                  <a:gd name="connsiteY4" fmla="*/ 785887 h 785886"/>
                  <a:gd name="connsiteX5" fmla="*/ 19401 w 338473"/>
                  <a:gd name="connsiteY5" fmla="*/ 785887 h 785886"/>
                  <a:gd name="connsiteX6" fmla="*/ 56506 w 338473"/>
                  <a:gd name="connsiteY6" fmla="*/ 760547 h 785886"/>
                  <a:gd name="connsiteX7" fmla="*/ 0 w 338473"/>
                  <a:gd name="connsiteY7" fmla="*/ 32015 h 785886"/>
                  <a:gd name="connsiteX8" fmla="*/ 88125 w 338473"/>
                  <a:gd name="connsiteY8" fmla="*/ 23700 h 785886"/>
                  <a:gd name="connsiteX9" fmla="*/ 338473 w 338473"/>
                  <a:gd name="connsiteY9" fmla="*/ 0 h 785886"/>
                  <a:gd name="connsiteX10" fmla="*/ 293110 w 338473"/>
                  <a:gd name="connsiteY10" fmla="*/ 746802 h 78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473" h="785886">
                    <a:moveTo>
                      <a:pt x="293110" y="746802"/>
                    </a:moveTo>
                    <a:lnTo>
                      <a:pt x="338473" y="785887"/>
                    </a:lnTo>
                    <a:lnTo>
                      <a:pt x="218446" y="785887"/>
                    </a:lnTo>
                    <a:lnTo>
                      <a:pt x="168954" y="193502"/>
                    </a:lnTo>
                    <a:lnTo>
                      <a:pt x="143048" y="785887"/>
                    </a:lnTo>
                    <a:lnTo>
                      <a:pt x="19401" y="785887"/>
                    </a:lnTo>
                    <a:lnTo>
                      <a:pt x="56506" y="760547"/>
                    </a:lnTo>
                    <a:lnTo>
                      <a:pt x="0" y="32015"/>
                    </a:lnTo>
                    <a:lnTo>
                      <a:pt x="88125" y="23700"/>
                    </a:lnTo>
                    <a:lnTo>
                      <a:pt x="338473" y="0"/>
                    </a:lnTo>
                    <a:lnTo>
                      <a:pt x="293110" y="746802"/>
                    </a:ln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8" name="Freeform: Shape 46">
                <a:extLst>
                  <a:ext uri="{FF2B5EF4-FFF2-40B4-BE49-F238E27FC236}">
                    <a16:creationId xmlns:a16="http://schemas.microsoft.com/office/drawing/2014/main" id="{849DFED7-5BC8-6F6B-8645-9F12B9D8C4DB}"/>
                  </a:ext>
                </a:extLst>
              </p:cNvPr>
              <p:cNvSpPr/>
              <p:nvPr/>
            </p:nvSpPr>
            <p:spPr>
              <a:xfrm>
                <a:off x="1926946" y="3263316"/>
                <a:ext cx="181894" cy="205184"/>
              </a:xfrm>
              <a:custGeom>
                <a:avLst/>
                <a:gdLst>
                  <a:gd name="connsiteX0" fmla="*/ 169602 w 181894"/>
                  <a:gd name="connsiteY0" fmla="*/ 67001 h 205184"/>
                  <a:gd name="connsiteX1" fmla="*/ 178256 w 181894"/>
                  <a:gd name="connsiteY1" fmla="*/ 21751 h 205184"/>
                  <a:gd name="connsiteX2" fmla="*/ 127349 w 181894"/>
                  <a:gd name="connsiteY2" fmla="*/ 1953 h 205184"/>
                  <a:gd name="connsiteX3" fmla="*/ 62189 w 181894"/>
                  <a:gd name="connsiteY3" fmla="*/ 1953 h 205184"/>
                  <a:gd name="connsiteX4" fmla="*/ 6248 w 181894"/>
                  <a:gd name="connsiteY4" fmla="*/ 65983 h 205184"/>
                  <a:gd name="connsiteX5" fmla="*/ 1666 w 181894"/>
                  <a:gd name="connsiteY5" fmla="*/ 119322 h 205184"/>
                  <a:gd name="connsiteX6" fmla="*/ 6248 w 181894"/>
                  <a:gd name="connsiteY6" fmla="*/ 205184 h 205184"/>
                  <a:gd name="connsiteX7" fmla="*/ 29665 w 181894"/>
                  <a:gd name="connsiteY7" fmla="*/ 171247 h 205184"/>
                  <a:gd name="connsiteX8" fmla="*/ 17447 w 181894"/>
                  <a:gd name="connsiteY8" fmla="*/ 125996 h 205184"/>
                  <a:gd name="connsiteX9" fmla="*/ 35774 w 181894"/>
                  <a:gd name="connsiteY9" fmla="*/ 132105 h 205184"/>
                  <a:gd name="connsiteX10" fmla="*/ 46408 w 181894"/>
                  <a:gd name="connsiteY10" fmla="*/ 81198 h 205184"/>
                  <a:gd name="connsiteX11" fmla="*/ 169602 w 181894"/>
                  <a:gd name="connsiteY11" fmla="*/ 67001 h 20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894" h="205184">
                    <a:moveTo>
                      <a:pt x="169602" y="67001"/>
                    </a:moveTo>
                    <a:cubicBezTo>
                      <a:pt x="181868" y="55321"/>
                      <a:pt x="185347" y="37132"/>
                      <a:pt x="178256" y="21751"/>
                    </a:cubicBezTo>
                    <a:cubicBezTo>
                      <a:pt x="168075" y="-9189"/>
                      <a:pt x="127349" y="1953"/>
                      <a:pt x="127349" y="1953"/>
                    </a:cubicBezTo>
                    <a:lnTo>
                      <a:pt x="62189" y="1953"/>
                    </a:lnTo>
                    <a:cubicBezTo>
                      <a:pt x="35884" y="15157"/>
                      <a:pt x="15801" y="38144"/>
                      <a:pt x="6248" y="65983"/>
                    </a:cubicBezTo>
                    <a:cubicBezTo>
                      <a:pt x="-32" y="83031"/>
                      <a:pt x="-1614" y="101453"/>
                      <a:pt x="1666" y="119322"/>
                    </a:cubicBezTo>
                    <a:lnTo>
                      <a:pt x="6248" y="205184"/>
                    </a:lnTo>
                    <a:lnTo>
                      <a:pt x="29665" y="171247"/>
                    </a:lnTo>
                    <a:cubicBezTo>
                      <a:pt x="29665" y="171247"/>
                      <a:pt x="7040" y="136178"/>
                      <a:pt x="17447" y="125996"/>
                    </a:cubicBezTo>
                    <a:cubicBezTo>
                      <a:pt x="27855" y="115815"/>
                      <a:pt x="35774" y="132105"/>
                      <a:pt x="35774" y="132105"/>
                    </a:cubicBezTo>
                    <a:cubicBezTo>
                      <a:pt x="35774" y="132105"/>
                      <a:pt x="35774" y="84818"/>
                      <a:pt x="46408" y="81198"/>
                    </a:cubicBezTo>
                    <a:cubicBezTo>
                      <a:pt x="57041" y="77578"/>
                      <a:pt x="169602" y="67001"/>
                      <a:pt x="169602" y="67001"/>
                    </a:cubicBez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9" name="Freeform: Shape 47">
                <a:extLst>
                  <a:ext uri="{FF2B5EF4-FFF2-40B4-BE49-F238E27FC236}">
                    <a16:creationId xmlns:a16="http://schemas.microsoft.com/office/drawing/2014/main" id="{B931838B-C7DE-F985-A9F1-8FBD8C124FB7}"/>
                  </a:ext>
                </a:extLst>
              </p:cNvPr>
              <p:cNvSpPr/>
              <p:nvPr/>
            </p:nvSpPr>
            <p:spPr>
              <a:xfrm>
                <a:off x="2033933" y="4423681"/>
                <a:ext cx="52434" cy="618290"/>
              </a:xfrm>
              <a:custGeom>
                <a:avLst/>
                <a:gdLst>
                  <a:gd name="connsiteX0" fmla="*/ 0 w 52434"/>
                  <a:gd name="connsiteY0" fmla="*/ 25906 h 618290"/>
                  <a:gd name="connsiteX1" fmla="*/ 26472 w 52434"/>
                  <a:gd name="connsiteY1" fmla="*/ 0 h 618290"/>
                  <a:gd name="connsiteX2" fmla="*/ 52434 w 52434"/>
                  <a:gd name="connsiteY2" fmla="*/ 292600 h 618290"/>
                  <a:gd name="connsiteX3" fmla="*/ 45816 w 52434"/>
                  <a:gd name="connsiteY3" fmla="*/ 618290 h 618290"/>
                  <a:gd name="connsiteX4" fmla="*/ 0 w 52434"/>
                  <a:gd name="connsiteY4" fmla="*/ 25906 h 61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34" h="618290">
                    <a:moveTo>
                      <a:pt x="0" y="25906"/>
                    </a:moveTo>
                    <a:lnTo>
                      <a:pt x="26472" y="0"/>
                    </a:lnTo>
                    <a:lnTo>
                      <a:pt x="52434" y="292600"/>
                    </a:lnTo>
                    <a:lnTo>
                      <a:pt x="45816" y="618290"/>
                    </a:lnTo>
                    <a:lnTo>
                      <a:pt x="0" y="25906"/>
                    </a:lnTo>
                    <a:close/>
                  </a:path>
                </a:pathLst>
              </a:custGeom>
              <a:gradFill>
                <a:gsLst>
                  <a:gs pos="36000">
                    <a:srgbClr val="00272E"/>
                  </a:gs>
                  <a:gs pos="75000">
                    <a:srgbClr val="3F80A1">
                      <a:alpha val="24706"/>
                    </a:srgbClr>
                  </a:gs>
                  <a:gs pos="100000">
                    <a:srgbClr val="69B9EB">
                      <a:alpha val="0"/>
                    </a:srgbClr>
                  </a:gs>
                </a:gsLst>
                <a:lin ang="808890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0" name="Freeform: Shape 48">
                <a:extLst>
                  <a:ext uri="{FF2B5EF4-FFF2-40B4-BE49-F238E27FC236}">
                    <a16:creationId xmlns:a16="http://schemas.microsoft.com/office/drawing/2014/main" id="{79D9368E-4369-341B-1630-EA0AE247792A}"/>
                  </a:ext>
                </a:extLst>
              </p:cNvPr>
              <p:cNvSpPr/>
              <p:nvPr/>
            </p:nvSpPr>
            <p:spPr>
              <a:xfrm>
                <a:off x="2390294" y="3135232"/>
                <a:ext cx="35507" cy="568118"/>
              </a:xfrm>
              <a:custGeom>
                <a:avLst/>
                <a:gdLst>
                  <a:gd name="connsiteX0" fmla="*/ 891 w 35507"/>
                  <a:gd name="connsiteY0" fmla="*/ 523264 h 568118"/>
                  <a:gd name="connsiteX1" fmla="*/ 25835 w 35507"/>
                  <a:gd name="connsiteY1" fmla="*/ 0 h 568118"/>
                  <a:gd name="connsiteX2" fmla="*/ 35507 w 35507"/>
                  <a:gd name="connsiteY2" fmla="*/ 0 h 568118"/>
                  <a:gd name="connsiteX3" fmla="*/ 10563 w 35507"/>
                  <a:gd name="connsiteY3" fmla="*/ 562915 h 568118"/>
                  <a:gd name="connsiteX4" fmla="*/ 891 w 35507"/>
                  <a:gd name="connsiteY4" fmla="*/ 562915 h 568118"/>
                  <a:gd name="connsiteX5" fmla="*/ 891 w 35507"/>
                  <a:gd name="connsiteY5" fmla="*/ 523264 h 56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07" h="568118">
                    <a:moveTo>
                      <a:pt x="891" y="523264"/>
                    </a:moveTo>
                    <a:lnTo>
                      <a:pt x="25835" y="0"/>
                    </a:lnTo>
                    <a:lnTo>
                      <a:pt x="35507" y="0"/>
                    </a:lnTo>
                    <a:lnTo>
                      <a:pt x="10563" y="562915"/>
                    </a:lnTo>
                    <a:cubicBezTo>
                      <a:pt x="10563" y="562915"/>
                      <a:pt x="3436" y="574624"/>
                      <a:pt x="891" y="562915"/>
                    </a:cubicBezTo>
                    <a:cubicBezTo>
                      <a:pt x="-297" y="549725"/>
                      <a:pt x="-297" y="536455"/>
                      <a:pt x="891" y="523264"/>
                    </a:cubicBezTo>
                    <a:close/>
                  </a:path>
                </a:pathLst>
              </a:custGeom>
              <a:solidFill>
                <a:srgbClr val="1D3945"/>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sp>
          <p:nvSpPr>
            <p:cNvPr id="25" name="Freeform: Shape 23">
              <a:extLst>
                <a:ext uri="{FF2B5EF4-FFF2-40B4-BE49-F238E27FC236}">
                  <a16:creationId xmlns:a16="http://schemas.microsoft.com/office/drawing/2014/main" id="{E2A3C092-848A-9898-67EF-7285F32AC6B6}"/>
                </a:ext>
              </a:extLst>
            </p:cNvPr>
            <p:cNvSpPr/>
            <p:nvPr/>
          </p:nvSpPr>
          <p:spPr>
            <a:xfrm>
              <a:off x="529074" y="2079766"/>
              <a:ext cx="5656" cy="5656"/>
            </a:xfrm>
            <a:custGeom>
              <a:avLst/>
              <a:gdLst/>
              <a:ahLst/>
              <a:cxnLst/>
              <a:rect l="l" t="t" r="r" b="b"/>
              <a:pathLst>
                <a:path w="5656" h="5656"/>
              </a:pathLst>
            </a:custGeom>
            <a:solidFill>
              <a:srgbClr val="33516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nvGrpSpPr>
            <p:cNvPr id="26" name="Group 24">
              <a:extLst>
                <a:ext uri="{FF2B5EF4-FFF2-40B4-BE49-F238E27FC236}">
                  <a16:creationId xmlns:a16="http://schemas.microsoft.com/office/drawing/2014/main" id="{950595D3-7A02-36FB-3083-C3847B573D2F}"/>
                </a:ext>
              </a:extLst>
            </p:cNvPr>
            <p:cNvGrpSpPr/>
            <p:nvPr/>
          </p:nvGrpSpPr>
          <p:grpSpPr>
            <a:xfrm>
              <a:off x="1453257" y="3506059"/>
              <a:ext cx="1251965" cy="1578108"/>
              <a:chOff x="1453257" y="3506059"/>
              <a:chExt cx="1251965" cy="1578108"/>
            </a:xfrm>
          </p:grpSpPr>
          <p:sp>
            <p:nvSpPr>
              <p:cNvPr id="27" name="Freeform: Shape 25">
                <a:extLst>
                  <a:ext uri="{FF2B5EF4-FFF2-40B4-BE49-F238E27FC236}">
                    <a16:creationId xmlns:a16="http://schemas.microsoft.com/office/drawing/2014/main" id="{3426A745-211A-AA34-44BD-2B8E57FFFB30}"/>
                  </a:ext>
                </a:extLst>
              </p:cNvPr>
              <p:cNvSpPr/>
              <p:nvPr/>
            </p:nvSpPr>
            <p:spPr>
              <a:xfrm>
                <a:off x="1453257" y="4964254"/>
                <a:ext cx="1251965" cy="119913"/>
              </a:xfrm>
              <a:custGeom>
                <a:avLst/>
                <a:gdLst>
                  <a:gd name="connsiteX0" fmla="*/ 1251966 w 1251965"/>
                  <a:gd name="connsiteY0" fmla="*/ 59957 h 119913"/>
                  <a:gd name="connsiteX1" fmla="*/ 625983 w 1251965"/>
                  <a:gd name="connsiteY1" fmla="*/ 119913 h 119913"/>
                  <a:gd name="connsiteX2" fmla="*/ 0 w 1251965"/>
                  <a:gd name="connsiteY2" fmla="*/ 59957 h 119913"/>
                  <a:gd name="connsiteX3" fmla="*/ 625983 w 1251965"/>
                  <a:gd name="connsiteY3" fmla="*/ 0 h 119913"/>
                  <a:gd name="connsiteX4" fmla="*/ 1251966 w 1251965"/>
                  <a:gd name="connsiteY4" fmla="*/ 59957 h 119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965" h="119913">
                    <a:moveTo>
                      <a:pt x="1251966" y="59957"/>
                    </a:moveTo>
                    <a:cubicBezTo>
                      <a:pt x="1251966" y="93070"/>
                      <a:pt x="971704" y="119913"/>
                      <a:pt x="625983" y="119913"/>
                    </a:cubicBezTo>
                    <a:cubicBezTo>
                      <a:pt x="280262" y="119913"/>
                      <a:pt x="0" y="93070"/>
                      <a:pt x="0" y="59957"/>
                    </a:cubicBezTo>
                    <a:cubicBezTo>
                      <a:pt x="0" y="26843"/>
                      <a:pt x="280262" y="0"/>
                      <a:pt x="625983" y="0"/>
                    </a:cubicBezTo>
                    <a:cubicBezTo>
                      <a:pt x="971704" y="0"/>
                      <a:pt x="1251966" y="26843"/>
                      <a:pt x="1251966" y="59957"/>
                    </a:cubicBezTo>
                    <a:close/>
                  </a:path>
                </a:pathLst>
              </a:custGeom>
              <a:solidFill>
                <a:srgbClr val="000405">
                  <a:alpha val="5000"/>
                </a:srgb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28" name="Freeform: Shape 26">
                <a:extLst>
                  <a:ext uri="{FF2B5EF4-FFF2-40B4-BE49-F238E27FC236}">
                    <a16:creationId xmlns:a16="http://schemas.microsoft.com/office/drawing/2014/main" id="{0FC71D05-E14B-723D-29C4-9A0D950A43AD}"/>
                  </a:ext>
                </a:extLst>
              </p:cNvPr>
              <p:cNvSpPr/>
              <p:nvPr/>
            </p:nvSpPr>
            <p:spPr>
              <a:xfrm>
                <a:off x="2349680" y="3586016"/>
                <a:ext cx="106757" cy="187267"/>
              </a:xfrm>
              <a:custGeom>
                <a:avLst/>
                <a:gdLst>
                  <a:gd name="connsiteX0" fmla="*/ 19897 w 106757"/>
                  <a:gd name="connsiteY0" fmla="*/ 121916 h 187267"/>
                  <a:gd name="connsiteX1" fmla="*/ 722 w 106757"/>
                  <a:gd name="connsiteY1" fmla="*/ 160718 h 187267"/>
                  <a:gd name="connsiteX2" fmla="*/ 3702 w 106757"/>
                  <a:gd name="connsiteY2" fmla="*/ 169759 h 187267"/>
                  <a:gd name="connsiteX3" fmla="*/ 3720 w 106757"/>
                  <a:gd name="connsiteY3" fmla="*/ 169768 h 187267"/>
                  <a:gd name="connsiteX4" fmla="*/ 4229 w 106757"/>
                  <a:gd name="connsiteY4" fmla="*/ 169768 h 187267"/>
                  <a:gd name="connsiteX5" fmla="*/ 45973 w 106757"/>
                  <a:gd name="connsiteY5" fmla="*/ 186737 h 187267"/>
                  <a:gd name="connsiteX6" fmla="*/ 54684 w 106757"/>
                  <a:gd name="connsiteY6" fmla="*/ 183287 h 187267"/>
                  <a:gd name="connsiteX7" fmla="*/ 73293 w 106757"/>
                  <a:gd name="connsiteY7" fmla="*/ 142788 h 187267"/>
                  <a:gd name="connsiteX8" fmla="*/ 74820 w 106757"/>
                  <a:gd name="connsiteY8" fmla="*/ 140695 h 187267"/>
                  <a:gd name="connsiteX9" fmla="*/ 104629 w 106757"/>
                  <a:gd name="connsiteY9" fmla="*/ 112413 h 187267"/>
                  <a:gd name="connsiteX10" fmla="*/ 106721 w 106757"/>
                  <a:gd name="connsiteY10" fmla="*/ 106757 h 187267"/>
                  <a:gd name="connsiteX11" fmla="*/ 95748 w 106757"/>
                  <a:gd name="connsiteY11" fmla="*/ 23100 h 187267"/>
                  <a:gd name="connsiteX12" fmla="*/ 92354 w 106757"/>
                  <a:gd name="connsiteY12" fmla="*/ 18066 h 187267"/>
                  <a:gd name="connsiteX13" fmla="*/ 66845 w 106757"/>
                  <a:gd name="connsiteY13" fmla="*/ 3982 h 187267"/>
                  <a:gd name="connsiteX14" fmla="*/ 58134 w 106757"/>
                  <a:gd name="connsiteY14" fmla="*/ 5735 h 187267"/>
                  <a:gd name="connsiteX15" fmla="*/ 48462 w 106757"/>
                  <a:gd name="connsiteY15" fmla="*/ 18236 h 187267"/>
                  <a:gd name="connsiteX16" fmla="*/ 38959 w 106757"/>
                  <a:gd name="connsiteY16" fmla="*/ 19424 h 187267"/>
                  <a:gd name="connsiteX17" fmla="*/ 36753 w 106757"/>
                  <a:gd name="connsiteY17" fmla="*/ 16482 h 187267"/>
                  <a:gd name="connsiteX18" fmla="*/ 32228 w 106757"/>
                  <a:gd name="connsiteY18" fmla="*/ 4378 h 187267"/>
                  <a:gd name="connsiteX19" fmla="*/ 27194 w 106757"/>
                  <a:gd name="connsiteY19" fmla="*/ 136 h 187267"/>
                  <a:gd name="connsiteX20" fmla="*/ 27194 w 106757"/>
                  <a:gd name="connsiteY20" fmla="*/ 136 h 187267"/>
                  <a:gd name="connsiteX21" fmla="*/ 19218 w 106757"/>
                  <a:gd name="connsiteY21" fmla="*/ 5340 h 187267"/>
                  <a:gd name="connsiteX22" fmla="*/ 19218 w 106757"/>
                  <a:gd name="connsiteY22" fmla="*/ 7659 h 187267"/>
                  <a:gd name="connsiteX23" fmla="*/ 23744 w 106757"/>
                  <a:gd name="connsiteY23" fmla="*/ 41879 h 187267"/>
                  <a:gd name="connsiteX24" fmla="*/ 23744 w 106757"/>
                  <a:gd name="connsiteY24" fmla="*/ 43067 h 187267"/>
                  <a:gd name="connsiteX25" fmla="*/ 20746 w 106757"/>
                  <a:gd name="connsiteY25" fmla="*/ 119201 h 187267"/>
                  <a:gd name="connsiteX26" fmla="*/ 19897 w 106757"/>
                  <a:gd name="connsiteY26" fmla="*/ 121916 h 18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757" h="187267">
                    <a:moveTo>
                      <a:pt x="19897" y="121916"/>
                    </a:moveTo>
                    <a:lnTo>
                      <a:pt x="722" y="160718"/>
                    </a:lnTo>
                    <a:cubicBezTo>
                      <a:pt x="-951" y="164037"/>
                      <a:pt x="383" y="168085"/>
                      <a:pt x="3702" y="169759"/>
                    </a:cubicBezTo>
                    <a:cubicBezTo>
                      <a:pt x="3708" y="169762"/>
                      <a:pt x="3714" y="169765"/>
                      <a:pt x="3720" y="169768"/>
                    </a:cubicBezTo>
                    <a:lnTo>
                      <a:pt x="4229" y="169768"/>
                    </a:lnTo>
                    <a:lnTo>
                      <a:pt x="45973" y="186737"/>
                    </a:lnTo>
                    <a:cubicBezTo>
                      <a:pt x="49331" y="188160"/>
                      <a:pt x="53211" y="186624"/>
                      <a:pt x="54684" y="183287"/>
                    </a:cubicBezTo>
                    <a:lnTo>
                      <a:pt x="73293" y="142788"/>
                    </a:lnTo>
                    <a:cubicBezTo>
                      <a:pt x="73633" y="141981"/>
                      <a:pt x="74156" y="141265"/>
                      <a:pt x="74820" y="140695"/>
                    </a:cubicBezTo>
                    <a:lnTo>
                      <a:pt x="104629" y="112413"/>
                    </a:lnTo>
                    <a:cubicBezTo>
                      <a:pt x="106164" y="110954"/>
                      <a:pt x="106937" y="108865"/>
                      <a:pt x="106721" y="106757"/>
                    </a:cubicBezTo>
                    <a:lnTo>
                      <a:pt x="95748" y="23100"/>
                    </a:lnTo>
                    <a:cubicBezTo>
                      <a:pt x="95455" y="20988"/>
                      <a:pt x="94203" y="19130"/>
                      <a:pt x="92354" y="18066"/>
                    </a:cubicBezTo>
                    <a:lnTo>
                      <a:pt x="66845" y="3982"/>
                    </a:lnTo>
                    <a:cubicBezTo>
                      <a:pt x="63909" y="2321"/>
                      <a:pt x="60198" y="3068"/>
                      <a:pt x="58134" y="5735"/>
                    </a:cubicBezTo>
                    <a:lnTo>
                      <a:pt x="48462" y="18236"/>
                    </a:lnTo>
                    <a:cubicBezTo>
                      <a:pt x="46161" y="21180"/>
                      <a:pt x="41914" y="21711"/>
                      <a:pt x="38959" y="19424"/>
                    </a:cubicBezTo>
                    <a:cubicBezTo>
                      <a:pt x="37949" y="18683"/>
                      <a:pt x="37181" y="17659"/>
                      <a:pt x="36753" y="16482"/>
                    </a:cubicBezTo>
                    <a:lnTo>
                      <a:pt x="32228" y="4378"/>
                    </a:lnTo>
                    <a:cubicBezTo>
                      <a:pt x="31403" y="2184"/>
                      <a:pt x="29496" y="577"/>
                      <a:pt x="27194" y="136"/>
                    </a:cubicBezTo>
                    <a:lnTo>
                      <a:pt x="27194" y="136"/>
                    </a:lnTo>
                    <a:cubicBezTo>
                      <a:pt x="23560" y="-598"/>
                      <a:pt x="20010" y="1718"/>
                      <a:pt x="19218" y="5340"/>
                    </a:cubicBezTo>
                    <a:cubicBezTo>
                      <a:pt x="19105" y="6108"/>
                      <a:pt x="19105" y="6890"/>
                      <a:pt x="19218" y="7659"/>
                    </a:cubicBezTo>
                    <a:lnTo>
                      <a:pt x="23744" y="41879"/>
                    </a:lnTo>
                    <a:lnTo>
                      <a:pt x="23744" y="43067"/>
                    </a:lnTo>
                    <a:lnTo>
                      <a:pt x="20746" y="119201"/>
                    </a:lnTo>
                    <a:cubicBezTo>
                      <a:pt x="20638" y="120152"/>
                      <a:pt x="20350" y="121073"/>
                      <a:pt x="19897" y="121916"/>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29" name="Freeform: Shape 27">
                <a:extLst>
                  <a:ext uri="{FF2B5EF4-FFF2-40B4-BE49-F238E27FC236}">
                    <a16:creationId xmlns:a16="http://schemas.microsoft.com/office/drawing/2014/main" id="{2EB79AEB-7B21-788D-CFCE-3797FC82DBCC}"/>
                  </a:ext>
                </a:extLst>
              </p:cNvPr>
              <p:cNvSpPr/>
              <p:nvPr/>
            </p:nvSpPr>
            <p:spPr>
              <a:xfrm>
                <a:off x="1823292" y="3733159"/>
                <a:ext cx="200459" cy="556863"/>
              </a:xfrm>
              <a:custGeom>
                <a:avLst/>
                <a:gdLst>
                  <a:gd name="connsiteX0" fmla="*/ 0 w 200459"/>
                  <a:gd name="connsiteY0" fmla="*/ 418906 h 556863"/>
                  <a:gd name="connsiteX1" fmla="*/ 100060 w 200459"/>
                  <a:gd name="connsiteY1" fmla="*/ 472188 h 556863"/>
                  <a:gd name="connsiteX2" fmla="*/ 166126 w 200459"/>
                  <a:gd name="connsiteY2" fmla="*/ 383554 h 556863"/>
                  <a:gd name="connsiteX3" fmla="*/ 0 w 200459"/>
                  <a:gd name="connsiteY3" fmla="*/ 257588 h 556863"/>
                  <a:gd name="connsiteX4" fmla="*/ 36313 w 200459"/>
                  <a:gd name="connsiteY4" fmla="*/ 0 h 556863"/>
                  <a:gd name="connsiteX5" fmla="*/ 67536 w 200459"/>
                  <a:gd name="connsiteY5" fmla="*/ 257588 h 556863"/>
                  <a:gd name="connsiteX6" fmla="*/ 200459 w 200459"/>
                  <a:gd name="connsiteY6" fmla="*/ 352557 h 556863"/>
                  <a:gd name="connsiteX7" fmla="*/ 176477 w 200459"/>
                  <a:gd name="connsiteY7" fmla="*/ 542100 h 556863"/>
                  <a:gd name="connsiteX8" fmla="*/ 20702 w 200459"/>
                  <a:gd name="connsiteY8" fmla="*/ 556863 h 556863"/>
                  <a:gd name="connsiteX9" fmla="*/ 0 w 200459"/>
                  <a:gd name="connsiteY9" fmla="*/ 418906 h 55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459" h="556863">
                    <a:moveTo>
                      <a:pt x="0" y="418906"/>
                    </a:moveTo>
                    <a:lnTo>
                      <a:pt x="100060" y="472188"/>
                    </a:lnTo>
                    <a:lnTo>
                      <a:pt x="166126" y="383554"/>
                    </a:lnTo>
                    <a:lnTo>
                      <a:pt x="0" y="257588"/>
                    </a:lnTo>
                    <a:lnTo>
                      <a:pt x="36313" y="0"/>
                    </a:lnTo>
                    <a:lnTo>
                      <a:pt x="67536" y="257588"/>
                    </a:lnTo>
                    <a:lnTo>
                      <a:pt x="200459" y="352557"/>
                    </a:lnTo>
                    <a:lnTo>
                      <a:pt x="176477" y="542100"/>
                    </a:lnTo>
                    <a:lnTo>
                      <a:pt x="20702" y="556863"/>
                    </a:lnTo>
                    <a:lnTo>
                      <a:pt x="0" y="418906"/>
                    </a:lnTo>
                    <a:close/>
                  </a:path>
                </a:pathLst>
              </a:custGeom>
              <a:gradFill>
                <a:gsLst>
                  <a:gs pos="0">
                    <a:srgbClr val="000000">
                      <a:alpha val="0"/>
                    </a:srgbClr>
                  </a:gs>
                  <a:gs pos="91000">
                    <a:srgbClr val="000000">
                      <a:alpha val="80000"/>
                    </a:srgbClr>
                  </a:gs>
                  <a:gs pos="100000">
                    <a:srgbClr val="000000"/>
                  </a:gs>
                </a:gsLst>
                <a:lin ang="9518788"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0" name="Freeform: Shape 28">
                <a:extLst>
                  <a:ext uri="{FF2B5EF4-FFF2-40B4-BE49-F238E27FC236}">
                    <a16:creationId xmlns:a16="http://schemas.microsoft.com/office/drawing/2014/main" id="{DF0D5D81-091D-86A9-8714-854969DEBF72}"/>
                  </a:ext>
                </a:extLst>
              </p:cNvPr>
              <p:cNvSpPr/>
              <p:nvPr/>
            </p:nvSpPr>
            <p:spPr>
              <a:xfrm>
                <a:off x="1911474" y="3557418"/>
                <a:ext cx="162788" cy="413815"/>
              </a:xfrm>
              <a:custGeom>
                <a:avLst/>
                <a:gdLst>
                  <a:gd name="connsiteX0" fmla="*/ 30261 w 162788"/>
                  <a:gd name="connsiteY0" fmla="*/ 0 h 413815"/>
                  <a:gd name="connsiteX1" fmla="*/ 0 w 162788"/>
                  <a:gd name="connsiteY1" fmla="*/ 10068 h 413815"/>
                  <a:gd name="connsiteX2" fmla="*/ 19684 w 162788"/>
                  <a:gd name="connsiteY2" fmla="*/ 152324 h 413815"/>
                  <a:gd name="connsiteX3" fmla="*/ 62615 w 162788"/>
                  <a:gd name="connsiteY3" fmla="*/ 166635 h 413815"/>
                  <a:gd name="connsiteX4" fmla="*/ 37218 w 162788"/>
                  <a:gd name="connsiteY4" fmla="*/ 183547 h 413815"/>
                  <a:gd name="connsiteX5" fmla="*/ 162788 w 162788"/>
                  <a:gd name="connsiteY5" fmla="*/ 413815 h 413815"/>
                  <a:gd name="connsiteX6" fmla="*/ 30261 w 162788"/>
                  <a:gd name="connsiteY6" fmla="*/ 0 h 41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788" h="413815">
                    <a:moveTo>
                      <a:pt x="30261" y="0"/>
                    </a:moveTo>
                    <a:lnTo>
                      <a:pt x="0" y="10068"/>
                    </a:lnTo>
                    <a:lnTo>
                      <a:pt x="19684" y="152324"/>
                    </a:lnTo>
                    <a:lnTo>
                      <a:pt x="62615" y="166635"/>
                    </a:lnTo>
                    <a:lnTo>
                      <a:pt x="37218" y="183547"/>
                    </a:lnTo>
                    <a:lnTo>
                      <a:pt x="162788" y="413815"/>
                    </a:lnTo>
                    <a:lnTo>
                      <a:pt x="30261" y="0"/>
                    </a:lnTo>
                    <a:close/>
                  </a:path>
                </a:pathLst>
              </a:custGeom>
              <a:solidFill>
                <a:schemeClr val="tx2">
                  <a:lumMod val="40000"/>
                  <a:lumOff val="60000"/>
                </a:scheme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1" name="Freeform: Shape 29">
                <a:extLst>
                  <a:ext uri="{FF2B5EF4-FFF2-40B4-BE49-F238E27FC236}">
                    <a16:creationId xmlns:a16="http://schemas.microsoft.com/office/drawing/2014/main" id="{3DC5B3E5-D33D-E7C1-5794-BDABC89567A7}"/>
                  </a:ext>
                </a:extLst>
              </p:cNvPr>
              <p:cNvSpPr/>
              <p:nvPr/>
            </p:nvSpPr>
            <p:spPr>
              <a:xfrm>
                <a:off x="2024317" y="3557418"/>
                <a:ext cx="89539" cy="413815"/>
              </a:xfrm>
              <a:custGeom>
                <a:avLst/>
                <a:gdLst>
                  <a:gd name="connsiteX0" fmla="*/ 0 w 89539"/>
                  <a:gd name="connsiteY0" fmla="*/ 0 h 413815"/>
                  <a:gd name="connsiteX1" fmla="*/ 29752 w 89539"/>
                  <a:gd name="connsiteY1" fmla="*/ 244409 h 413815"/>
                  <a:gd name="connsiteX2" fmla="*/ 49945 w 89539"/>
                  <a:gd name="connsiteY2" fmla="*/ 413815 h 413815"/>
                  <a:gd name="connsiteX3" fmla="*/ 89539 w 89539"/>
                  <a:gd name="connsiteY3" fmla="*/ 200573 h 413815"/>
                  <a:gd name="connsiteX4" fmla="*/ 56054 w 89539"/>
                  <a:gd name="connsiteY4" fmla="*/ 160469 h 413815"/>
                  <a:gd name="connsiteX5" fmla="*/ 73645 w 89539"/>
                  <a:gd name="connsiteY5" fmla="*/ 131170 h 413815"/>
                  <a:gd name="connsiteX6" fmla="*/ 22738 w 89539"/>
                  <a:gd name="connsiteY6" fmla="*/ 3846 h 41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9" h="413815">
                    <a:moveTo>
                      <a:pt x="0" y="0"/>
                    </a:moveTo>
                    <a:cubicBezTo>
                      <a:pt x="0" y="0"/>
                      <a:pt x="15329" y="130095"/>
                      <a:pt x="29752" y="244409"/>
                    </a:cubicBezTo>
                    <a:cubicBezTo>
                      <a:pt x="39707" y="323201"/>
                      <a:pt x="50624" y="392548"/>
                      <a:pt x="49945" y="413815"/>
                    </a:cubicBezTo>
                    <a:lnTo>
                      <a:pt x="89539" y="200573"/>
                    </a:lnTo>
                    <a:lnTo>
                      <a:pt x="56054" y="160469"/>
                    </a:lnTo>
                    <a:lnTo>
                      <a:pt x="73645" y="131170"/>
                    </a:lnTo>
                    <a:lnTo>
                      <a:pt x="22738" y="3846"/>
                    </a:lnTo>
                    <a:close/>
                  </a:path>
                </a:pathLst>
              </a:custGeom>
              <a:gradFill>
                <a:gsLst>
                  <a:gs pos="36000">
                    <a:srgbClr val="00272E"/>
                  </a:gs>
                  <a:gs pos="75000">
                    <a:srgbClr val="3F80A1">
                      <a:alpha val="24706"/>
                    </a:srgbClr>
                  </a:gs>
                  <a:gs pos="100000">
                    <a:srgbClr val="69B9EB">
                      <a:alpha val="0"/>
                    </a:srgbClr>
                  </a:gs>
                </a:gsLst>
                <a:lin ang="351329"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2" name="Freeform: Shape 30">
                <a:extLst>
                  <a:ext uri="{FF2B5EF4-FFF2-40B4-BE49-F238E27FC236}">
                    <a16:creationId xmlns:a16="http://schemas.microsoft.com/office/drawing/2014/main" id="{4BC7D92A-AFDE-86AA-6644-66D099F1E75B}"/>
                  </a:ext>
                </a:extLst>
              </p:cNvPr>
              <p:cNvSpPr/>
              <p:nvPr/>
            </p:nvSpPr>
            <p:spPr>
              <a:xfrm>
                <a:off x="1953104" y="3587566"/>
                <a:ext cx="121157" cy="383666"/>
              </a:xfrm>
              <a:custGeom>
                <a:avLst/>
                <a:gdLst>
                  <a:gd name="connsiteX0" fmla="*/ 0 w 121157"/>
                  <a:gd name="connsiteY0" fmla="*/ 5204 h 383666"/>
                  <a:gd name="connsiteX1" fmla="*/ 75455 w 121157"/>
                  <a:gd name="connsiteY1" fmla="*/ 0 h 383666"/>
                  <a:gd name="connsiteX2" fmla="*/ 121158 w 121157"/>
                  <a:gd name="connsiteY2" fmla="*/ 383667 h 383666"/>
                </a:gdLst>
                <a:ahLst/>
                <a:cxnLst>
                  <a:cxn ang="0">
                    <a:pos x="connsiteX0" y="connsiteY0"/>
                  </a:cxn>
                  <a:cxn ang="0">
                    <a:pos x="connsiteX1" y="connsiteY1"/>
                  </a:cxn>
                  <a:cxn ang="0">
                    <a:pos x="connsiteX2" y="connsiteY2"/>
                  </a:cxn>
                </a:cxnLst>
                <a:rect l="l" t="t" r="r" b="b"/>
                <a:pathLst>
                  <a:path w="121157" h="383666">
                    <a:moveTo>
                      <a:pt x="0" y="5204"/>
                    </a:moveTo>
                    <a:cubicBezTo>
                      <a:pt x="0" y="5204"/>
                      <a:pt x="38859" y="39142"/>
                      <a:pt x="75455" y="0"/>
                    </a:cubicBezTo>
                    <a:lnTo>
                      <a:pt x="121158" y="383667"/>
                    </a:lnTo>
                    <a:close/>
                  </a:path>
                </a:pathLst>
              </a:custGeom>
              <a:solidFill>
                <a:srgbClr val="FFFFF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3" name="Freeform: Shape 31">
                <a:extLst>
                  <a:ext uri="{FF2B5EF4-FFF2-40B4-BE49-F238E27FC236}">
                    <a16:creationId xmlns:a16="http://schemas.microsoft.com/office/drawing/2014/main" id="{191BE268-145E-D0B1-6AAC-84374A179A5E}"/>
                  </a:ext>
                </a:extLst>
              </p:cNvPr>
              <p:cNvSpPr/>
              <p:nvPr/>
            </p:nvSpPr>
            <p:spPr>
              <a:xfrm>
                <a:off x="1984327" y="3606175"/>
                <a:ext cx="32693" cy="42931"/>
              </a:xfrm>
              <a:custGeom>
                <a:avLst/>
                <a:gdLst>
                  <a:gd name="connsiteX0" fmla="*/ 10125 w 32693"/>
                  <a:gd name="connsiteY0" fmla="*/ 0 h 42931"/>
                  <a:gd name="connsiteX1" fmla="*/ 0 w 32693"/>
                  <a:gd name="connsiteY1" fmla="*/ 30261 h 42931"/>
                  <a:gd name="connsiteX2" fmla="*/ 24379 w 32693"/>
                  <a:gd name="connsiteY2" fmla="*/ 42931 h 42931"/>
                  <a:gd name="connsiteX3" fmla="*/ 32693 w 32693"/>
                  <a:gd name="connsiteY3" fmla="*/ 15611 h 42931"/>
                  <a:gd name="connsiteX4" fmla="*/ 10125 w 32693"/>
                  <a:gd name="connsiteY4" fmla="*/ 0 h 4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3" h="42931">
                    <a:moveTo>
                      <a:pt x="10125" y="0"/>
                    </a:moveTo>
                    <a:lnTo>
                      <a:pt x="0" y="30261"/>
                    </a:lnTo>
                    <a:lnTo>
                      <a:pt x="24379" y="42931"/>
                    </a:lnTo>
                    <a:lnTo>
                      <a:pt x="32693" y="15611"/>
                    </a:lnTo>
                    <a:lnTo>
                      <a:pt x="10125" y="0"/>
                    </a:lnTo>
                    <a:close/>
                  </a:path>
                </a:pathLst>
              </a:custGeom>
              <a:solidFill>
                <a:schemeClr val="tx2">
                  <a:lumMod val="40000"/>
                  <a:lumOff val="60000"/>
                </a:scheme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4" name="Freeform: Shape 32">
                <a:extLst>
                  <a:ext uri="{FF2B5EF4-FFF2-40B4-BE49-F238E27FC236}">
                    <a16:creationId xmlns:a16="http://schemas.microsoft.com/office/drawing/2014/main" id="{6A198515-6BAA-23E7-984C-BC8862D691C3}"/>
                  </a:ext>
                </a:extLst>
              </p:cNvPr>
              <p:cNvSpPr/>
              <p:nvPr/>
            </p:nvSpPr>
            <p:spPr>
              <a:xfrm>
                <a:off x="2003162" y="3641584"/>
                <a:ext cx="71099" cy="329649"/>
              </a:xfrm>
              <a:custGeom>
                <a:avLst/>
                <a:gdLst>
                  <a:gd name="connsiteX0" fmla="*/ 25623 w 71099"/>
                  <a:gd name="connsiteY0" fmla="*/ 187676 h 329649"/>
                  <a:gd name="connsiteX1" fmla="*/ 0 w 71099"/>
                  <a:gd name="connsiteY1" fmla="*/ 3281 h 329649"/>
                  <a:gd name="connsiteX2" fmla="*/ 7806 w 71099"/>
                  <a:gd name="connsiteY2" fmla="*/ 0 h 329649"/>
                  <a:gd name="connsiteX3" fmla="*/ 48248 w 71099"/>
                  <a:gd name="connsiteY3" fmla="*/ 137844 h 329649"/>
                  <a:gd name="connsiteX4" fmla="*/ 71100 w 71099"/>
                  <a:gd name="connsiteY4" fmla="*/ 329649 h 329649"/>
                  <a:gd name="connsiteX5" fmla="*/ 25623 w 71099"/>
                  <a:gd name="connsiteY5" fmla="*/ 187676 h 32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99" h="329649">
                    <a:moveTo>
                      <a:pt x="25623" y="187676"/>
                    </a:moveTo>
                    <a:lnTo>
                      <a:pt x="0" y="3281"/>
                    </a:lnTo>
                    <a:lnTo>
                      <a:pt x="7806" y="0"/>
                    </a:lnTo>
                    <a:lnTo>
                      <a:pt x="48248" y="137844"/>
                    </a:lnTo>
                    <a:lnTo>
                      <a:pt x="71100" y="329649"/>
                    </a:lnTo>
                    <a:lnTo>
                      <a:pt x="25623" y="187676"/>
                    </a:lnTo>
                    <a:close/>
                  </a:path>
                </a:pathLst>
              </a:custGeom>
              <a:solidFill>
                <a:schemeClr val="tx2">
                  <a:lumMod val="60000"/>
                  <a:lumOff val="40000"/>
                </a:scheme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5" name="Freeform: Shape 33">
                <a:extLst>
                  <a:ext uri="{FF2B5EF4-FFF2-40B4-BE49-F238E27FC236}">
                    <a16:creationId xmlns:a16="http://schemas.microsoft.com/office/drawing/2014/main" id="{86C4D967-8443-5514-8F53-55C07E106CD8}"/>
                  </a:ext>
                </a:extLst>
              </p:cNvPr>
              <p:cNvSpPr/>
              <p:nvPr/>
            </p:nvSpPr>
            <p:spPr>
              <a:xfrm>
                <a:off x="1942074" y="4135549"/>
                <a:ext cx="158942" cy="85362"/>
              </a:xfrm>
              <a:custGeom>
                <a:avLst/>
                <a:gdLst>
                  <a:gd name="connsiteX0" fmla="*/ 0 w 158942"/>
                  <a:gd name="connsiteY0" fmla="*/ 44685 h 85362"/>
                  <a:gd name="connsiteX1" fmla="*/ 64651 w 158942"/>
                  <a:gd name="connsiteY1" fmla="*/ 84731 h 85362"/>
                  <a:gd name="connsiteX2" fmla="*/ 141295 w 158942"/>
                  <a:gd name="connsiteY2" fmla="*/ 79075 h 85362"/>
                  <a:gd name="connsiteX3" fmla="*/ 150175 w 158942"/>
                  <a:gd name="connsiteY3" fmla="*/ 69912 h 85362"/>
                  <a:gd name="connsiteX4" fmla="*/ 158942 w 158942"/>
                  <a:gd name="connsiteY4" fmla="*/ 55658 h 85362"/>
                  <a:gd name="connsiteX5" fmla="*/ 136317 w 158942"/>
                  <a:gd name="connsiteY5" fmla="*/ 41008 h 85362"/>
                  <a:gd name="connsiteX6" fmla="*/ 130661 w 158942"/>
                  <a:gd name="connsiteY6" fmla="*/ 33202 h 85362"/>
                  <a:gd name="connsiteX7" fmla="*/ 88182 w 158942"/>
                  <a:gd name="connsiteY7" fmla="*/ 18553 h 85362"/>
                  <a:gd name="connsiteX8" fmla="*/ 110807 w 158942"/>
                  <a:gd name="connsiteY8" fmla="*/ 4921 h 85362"/>
                  <a:gd name="connsiteX9" fmla="*/ 103510 w 158942"/>
                  <a:gd name="connsiteY9" fmla="*/ 0 h 85362"/>
                  <a:gd name="connsiteX10" fmla="*/ 31619 w 158942"/>
                  <a:gd name="connsiteY10" fmla="*/ 2093 h 8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942" h="85362">
                    <a:moveTo>
                      <a:pt x="0" y="44685"/>
                    </a:moveTo>
                    <a:cubicBezTo>
                      <a:pt x="0" y="44685"/>
                      <a:pt x="47513" y="81733"/>
                      <a:pt x="64651" y="84731"/>
                    </a:cubicBezTo>
                    <a:cubicBezTo>
                      <a:pt x="81790" y="87729"/>
                      <a:pt x="141295" y="79075"/>
                      <a:pt x="141295" y="79075"/>
                    </a:cubicBezTo>
                    <a:lnTo>
                      <a:pt x="150175" y="69912"/>
                    </a:lnTo>
                    <a:lnTo>
                      <a:pt x="158942" y="55658"/>
                    </a:lnTo>
                    <a:cubicBezTo>
                      <a:pt x="151719" y="50299"/>
                      <a:pt x="144162" y="45406"/>
                      <a:pt x="136317" y="41008"/>
                    </a:cubicBezTo>
                    <a:cubicBezTo>
                      <a:pt x="131905" y="39538"/>
                      <a:pt x="130661" y="33202"/>
                      <a:pt x="130661" y="33202"/>
                    </a:cubicBezTo>
                    <a:lnTo>
                      <a:pt x="88182" y="18553"/>
                    </a:lnTo>
                    <a:cubicBezTo>
                      <a:pt x="88182" y="18553"/>
                      <a:pt x="109676" y="8315"/>
                      <a:pt x="110807" y="4921"/>
                    </a:cubicBezTo>
                    <a:cubicBezTo>
                      <a:pt x="111938" y="1527"/>
                      <a:pt x="103510" y="0"/>
                      <a:pt x="103510" y="0"/>
                    </a:cubicBezTo>
                    <a:cubicBezTo>
                      <a:pt x="103510" y="0"/>
                      <a:pt x="37275" y="7070"/>
                      <a:pt x="31619" y="2093"/>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6" name="Freeform: Shape 34">
                <a:extLst>
                  <a:ext uri="{FF2B5EF4-FFF2-40B4-BE49-F238E27FC236}">
                    <a16:creationId xmlns:a16="http://schemas.microsoft.com/office/drawing/2014/main" id="{96304644-E8A4-E435-22EA-3E7083DC5C46}"/>
                  </a:ext>
                </a:extLst>
              </p:cNvPr>
              <p:cNvSpPr/>
              <p:nvPr/>
            </p:nvSpPr>
            <p:spPr>
              <a:xfrm>
                <a:off x="1864922" y="4279728"/>
                <a:ext cx="88125" cy="762186"/>
              </a:xfrm>
              <a:custGeom>
                <a:avLst/>
                <a:gdLst>
                  <a:gd name="connsiteX0" fmla="*/ 88125 w 88125"/>
                  <a:gd name="connsiteY0" fmla="*/ 0 h 762186"/>
                  <a:gd name="connsiteX1" fmla="*/ 84392 w 88125"/>
                  <a:gd name="connsiteY1" fmla="*/ 725704 h 762186"/>
                  <a:gd name="connsiteX2" fmla="*/ 19401 w 88125"/>
                  <a:gd name="connsiteY2" fmla="*/ 762187 h 762186"/>
                  <a:gd name="connsiteX3" fmla="*/ 56506 w 88125"/>
                  <a:gd name="connsiteY3" fmla="*/ 736847 h 762186"/>
                  <a:gd name="connsiteX4" fmla="*/ 0 w 88125"/>
                  <a:gd name="connsiteY4" fmla="*/ 8315 h 762186"/>
                  <a:gd name="connsiteX5" fmla="*/ 88125 w 88125"/>
                  <a:gd name="connsiteY5" fmla="*/ 0 h 76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5" h="762186">
                    <a:moveTo>
                      <a:pt x="88125" y="0"/>
                    </a:moveTo>
                    <a:lnTo>
                      <a:pt x="84392" y="725704"/>
                    </a:lnTo>
                    <a:lnTo>
                      <a:pt x="19401" y="762187"/>
                    </a:lnTo>
                    <a:lnTo>
                      <a:pt x="56506" y="736847"/>
                    </a:lnTo>
                    <a:lnTo>
                      <a:pt x="0" y="8315"/>
                    </a:lnTo>
                    <a:lnTo>
                      <a:pt x="88125" y="0"/>
                    </a:lnTo>
                    <a:close/>
                  </a:path>
                </a:pathLst>
              </a:custGeom>
              <a:gradFill>
                <a:gsLst>
                  <a:gs pos="0">
                    <a:srgbClr val="000000">
                      <a:alpha val="0"/>
                    </a:srgbClr>
                  </a:gs>
                  <a:gs pos="91000">
                    <a:srgbClr val="000000">
                      <a:alpha val="80000"/>
                    </a:srgbClr>
                  </a:gs>
                  <a:gs pos="100000">
                    <a:srgbClr val="000000"/>
                  </a:gs>
                </a:gsLst>
                <a:lin ang="12665138"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7" name="Freeform: Shape 35">
                <a:extLst>
                  <a:ext uri="{FF2B5EF4-FFF2-40B4-BE49-F238E27FC236}">
                    <a16:creationId xmlns:a16="http://schemas.microsoft.com/office/drawing/2014/main" id="{5FFA5123-081E-935A-948B-F0CAC6948E05}"/>
                  </a:ext>
                </a:extLst>
              </p:cNvPr>
              <p:cNvSpPr/>
              <p:nvPr/>
            </p:nvSpPr>
            <p:spPr>
              <a:xfrm>
                <a:off x="1985282" y="3506059"/>
                <a:ext cx="106288" cy="61007"/>
              </a:xfrm>
              <a:custGeom>
                <a:avLst/>
                <a:gdLst>
                  <a:gd name="connsiteX0" fmla="*/ 40054 w 106288"/>
                  <a:gd name="connsiteY0" fmla="*/ 34107 h 61007"/>
                  <a:gd name="connsiteX1" fmla="*/ 40054 w 106288"/>
                  <a:gd name="connsiteY1" fmla="*/ 59561 h 61007"/>
                  <a:gd name="connsiteX2" fmla="*/ 36038 w 106288"/>
                  <a:gd name="connsiteY2" fmla="*/ 60579 h 61007"/>
                  <a:gd name="connsiteX3" fmla="*/ 7756 w 106288"/>
                  <a:gd name="connsiteY3" fmla="*/ 46269 h 61007"/>
                  <a:gd name="connsiteX4" fmla="*/ 24103 w 106288"/>
                  <a:gd name="connsiteY4" fmla="*/ 3337 h 61007"/>
                  <a:gd name="connsiteX5" fmla="*/ 106289 w 106288"/>
                  <a:gd name="connsiteY5" fmla="*/ 0 h 61007"/>
                  <a:gd name="connsiteX6" fmla="*/ 40054 w 106288"/>
                  <a:gd name="connsiteY6" fmla="*/ 34107 h 6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8" h="61007">
                    <a:moveTo>
                      <a:pt x="40054" y="34107"/>
                    </a:moveTo>
                    <a:cubicBezTo>
                      <a:pt x="38809" y="42546"/>
                      <a:pt x="38809" y="51122"/>
                      <a:pt x="40054" y="59561"/>
                    </a:cubicBezTo>
                    <a:cubicBezTo>
                      <a:pt x="38243" y="60013"/>
                      <a:pt x="36886" y="60296"/>
                      <a:pt x="36038" y="60579"/>
                    </a:cubicBezTo>
                    <a:cubicBezTo>
                      <a:pt x="31456" y="61823"/>
                      <a:pt x="19069" y="61258"/>
                      <a:pt x="7756" y="46269"/>
                    </a:cubicBezTo>
                    <a:cubicBezTo>
                      <a:pt x="-3556" y="31279"/>
                      <a:pt x="-5819" y="-9559"/>
                      <a:pt x="24103" y="3337"/>
                    </a:cubicBezTo>
                    <a:cubicBezTo>
                      <a:pt x="44579" y="12161"/>
                      <a:pt x="83664" y="5260"/>
                      <a:pt x="106289" y="0"/>
                    </a:cubicBezTo>
                    <a:cubicBezTo>
                      <a:pt x="76650" y="15668"/>
                      <a:pt x="36264" y="11652"/>
                      <a:pt x="40054" y="34107"/>
                    </a:cubicBezTo>
                    <a:close/>
                  </a:path>
                </a:pathLst>
              </a:custGeom>
              <a:gradFill>
                <a:gsLst>
                  <a:gs pos="0">
                    <a:srgbClr val="ECC4D7"/>
                  </a:gs>
                  <a:gs pos="42000">
                    <a:srgbClr val="EFD4D1"/>
                  </a:gs>
                  <a:gs pos="100000">
                    <a:srgbClr val="F2EAC9"/>
                  </a:gs>
                </a:gsLst>
                <a:lin ang="3152244"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grpSp>
      <p:sp>
        <p:nvSpPr>
          <p:cNvPr id="3" name="TextBox 2">
            <a:extLst>
              <a:ext uri="{FF2B5EF4-FFF2-40B4-BE49-F238E27FC236}">
                <a16:creationId xmlns:a16="http://schemas.microsoft.com/office/drawing/2014/main" id="{5127C0B9-05F9-989E-36B8-935D7C144255}"/>
              </a:ext>
            </a:extLst>
          </p:cNvPr>
          <p:cNvSpPr txBox="1"/>
          <p:nvPr/>
        </p:nvSpPr>
        <p:spPr>
          <a:xfrm>
            <a:off x="1243012" y="3022843"/>
            <a:ext cx="1836870" cy="307777"/>
          </a:xfrm>
          <a:prstGeom prst="rect">
            <a:avLst/>
          </a:prstGeom>
          <a:noFill/>
        </p:spPr>
        <p:txBody>
          <a:bodyPr wrap="square" rtlCol="0">
            <a:spAutoFit/>
          </a:bodyPr>
          <a:lstStyle/>
          <a:p>
            <a:pPr algn="ctr" defTabSz="685800"/>
            <a:r>
              <a:rPr lang="pt-BR" sz="1400" b="1" dirty="0">
                <a:solidFill>
                  <a:prstClr val="black"/>
                </a:solidFill>
                <a:latin typeface="Gotham HTF"/>
              </a:rPr>
              <a:t>Visão Computacional</a:t>
            </a:r>
          </a:p>
        </p:txBody>
      </p:sp>
    </p:spTree>
    <p:extLst>
      <p:ext uri="{BB962C8B-B14F-4D97-AF65-F5344CB8AC3E}">
        <p14:creationId xmlns:p14="http://schemas.microsoft.com/office/powerpoint/2010/main" val="202517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1">
            <a:extLst>
              <a:ext uri="{FF2B5EF4-FFF2-40B4-BE49-F238E27FC236}">
                <a16:creationId xmlns:a16="http://schemas.microsoft.com/office/drawing/2014/main" id="{8B2DE2C0-2285-18A1-B7E9-B5BAE2589C3F}"/>
              </a:ext>
            </a:extLst>
          </p:cNvPr>
          <p:cNvGrpSpPr/>
          <p:nvPr/>
        </p:nvGrpSpPr>
        <p:grpSpPr>
          <a:xfrm>
            <a:off x="510655" y="2592761"/>
            <a:ext cx="2693193" cy="2564431"/>
            <a:chOff x="529074" y="2079766"/>
            <a:chExt cx="3155254" cy="3004401"/>
          </a:xfrm>
        </p:grpSpPr>
        <p:grpSp>
          <p:nvGrpSpPr>
            <p:cNvPr id="24" name="Graphic 15" descr="{&quot;Key&quot;:&quot;POWER_USER_SHAPE_ICON&quot;,&quot;Value&quot;:&quot;POWER_USER_SHAPE_ICON_STYLE_1&quot;}">
              <a:extLst>
                <a:ext uri="{FF2B5EF4-FFF2-40B4-BE49-F238E27FC236}">
                  <a16:creationId xmlns:a16="http://schemas.microsoft.com/office/drawing/2014/main" id="{82632EF2-CAA9-7478-AB88-1C7232B0D53B}"/>
                </a:ext>
              </a:extLst>
            </p:cNvPr>
            <p:cNvGrpSpPr/>
            <p:nvPr/>
          </p:nvGrpSpPr>
          <p:grpSpPr>
            <a:xfrm>
              <a:off x="1184073" y="2461000"/>
              <a:ext cx="2500255" cy="2580971"/>
              <a:chOff x="1184073" y="2461000"/>
              <a:chExt cx="2500255" cy="2580971"/>
            </a:xfrm>
          </p:grpSpPr>
          <p:sp>
            <p:nvSpPr>
              <p:cNvPr id="38" name="Freeform: Shape 36">
                <a:extLst>
                  <a:ext uri="{FF2B5EF4-FFF2-40B4-BE49-F238E27FC236}">
                    <a16:creationId xmlns:a16="http://schemas.microsoft.com/office/drawing/2014/main" id="{73458122-0AAE-F327-D967-20879908158E}"/>
                  </a:ext>
                </a:extLst>
              </p:cNvPr>
              <p:cNvSpPr/>
              <p:nvPr/>
            </p:nvSpPr>
            <p:spPr>
              <a:xfrm>
                <a:off x="1184073" y="2461000"/>
                <a:ext cx="2500255" cy="1829022"/>
              </a:xfrm>
              <a:custGeom>
                <a:avLst/>
                <a:gdLst>
                  <a:gd name="connsiteX0" fmla="*/ 0 w 2500255"/>
                  <a:gd name="connsiteY0" fmla="*/ 0 h 1829022"/>
                  <a:gd name="connsiteX1" fmla="*/ 2500256 w 2500255"/>
                  <a:gd name="connsiteY1" fmla="*/ 0 h 1829022"/>
                  <a:gd name="connsiteX2" fmla="*/ 2500256 w 2500255"/>
                  <a:gd name="connsiteY2" fmla="*/ 1829022 h 1829022"/>
                  <a:gd name="connsiteX3" fmla="*/ 0 w 2500255"/>
                  <a:gd name="connsiteY3" fmla="*/ 1829022 h 1829022"/>
                  <a:gd name="connsiteX4" fmla="*/ 0 w 2500255"/>
                  <a:gd name="connsiteY4" fmla="*/ 0 h 182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255" h="1829022">
                    <a:moveTo>
                      <a:pt x="0" y="0"/>
                    </a:moveTo>
                    <a:lnTo>
                      <a:pt x="2500256" y="0"/>
                    </a:lnTo>
                    <a:lnTo>
                      <a:pt x="2500256" y="1829022"/>
                    </a:lnTo>
                    <a:lnTo>
                      <a:pt x="0" y="1829022"/>
                    </a:lnTo>
                    <a:lnTo>
                      <a:pt x="0" y="0"/>
                    </a:lnTo>
                    <a:close/>
                  </a:path>
                </a:pathLst>
              </a:custGeom>
              <a:solidFill>
                <a:srgbClr val="E7E6E6"/>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9" name="Freeform: Shape 37">
                <a:extLst>
                  <a:ext uri="{FF2B5EF4-FFF2-40B4-BE49-F238E27FC236}">
                    <a16:creationId xmlns:a16="http://schemas.microsoft.com/office/drawing/2014/main" id="{93BFB4A0-5DA1-0AEE-4AC8-B09813413021}"/>
                  </a:ext>
                </a:extLst>
              </p:cNvPr>
              <p:cNvSpPr/>
              <p:nvPr/>
            </p:nvSpPr>
            <p:spPr>
              <a:xfrm>
                <a:off x="2108822" y="3584342"/>
                <a:ext cx="308211" cy="395222"/>
              </a:xfrm>
              <a:custGeom>
                <a:avLst/>
                <a:gdLst>
                  <a:gd name="connsiteX0" fmla="*/ 308212 w 308211"/>
                  <a:gd name="connsiteY0" fmla="*/ 197518 h 395222"/>
                  <a:gd name="connsiteX1" fmla="*/ 243391 w 308211"/>
                  <a:gd name="connsiteY1" fmla="*/ 170990 h 395222"/>
                  <a:gd name="connsiteX2" fmla="*/ 232078 w 308211"/>
                  <a:gd name="connsiteY2" fmla="*/ 166409 h 395222"/>
                  <a:gd name="connsiteX3" fmla="*/ 178796 w 308211"/>
                  <a:gd name="connsiteY3" fmla="*/ 237565 h 395222"/>
                  <a:gd name="connsiteX4" fmla="*/ 74041 w 308211"/>
                  <a:gd name="connsiteY4" fmla="*/ 0 h 395222"/>
                  <a:gd name="connsiteX5" fmla="*/ 0 w 308211"/>
                  <a:gd name="connsiteY5" fmla="*/ 186658 h 395222"/>
                  <a:gd name="connsiteX6" fmla="*/ 135468 w 308211"/>
                  <a:gd name="connsiteY6" fmla="*/ 376879 h 395222"/>
                  <a:gd name="connsiteX7" fmla="*/ 196452 w 308211"/>
                  <a:gd name="connsiteY7" fmla="*/ 387097 h 395222"/>
                  <a:gd name="connsiteX8" fmla="*/ 210641 w 308211"/>
                  <a:gd name="connsiteY8" fmla="*/ 370092 h 39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211" h="395222">
                    <a:moveTo>
                      <a:pt x="308212" y="197518"/>
                    </a:moveTo>
                    <a:lnTo>
                      <a:pt x="243391" y="170990"/>
                    </a:lnTo>
                    <a:lnTo>
                      <a:pt x="232078" y="166409"/>
                    </a:lnTo>
                    <a:lnTo>
                      <a:pt x="178796" y="237565"/>
                    </a:lnTo>
                    <a:lnTo>
                      <a:pt x="74041" y="0"/>
                    </a:lnTo>
                    <a:lnTo>
                      <a:pt x="0" y="186658"/>
                    </a:lnTo>
                    <a:lnTo>
                      <a:pt x="135468" y="376879"/>
                    </a:lnTo>
                    <a:cubicBezTo>
                      <a:pt x="149487" y="396541"/>
                      <a:pt x="176791" y="401116"/>
                      <a:pt x="196452" y="387097"/>
                    </a:cubicBezTo>
                    <a:cubicBezTo>
                      <a:pt x="202563" y="382740"/>
                      <a:pt x="207449" y="376884"/>
                      <a:pt x="210641" y="370092"/>
                    </a:cubicBezTo>
                    <a:close/>
                  </a:path>
                </a:pathLst>
              </a:custGeom>
              <a:solidFill>
                <a:srgbClr val="0B274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0" name="Freeform: Shape 38">
                <a:extLst>
                  <a:ext uri="{FF2B5EF4-FFF2-40B4-BE49-F238E27FC236}">
                    <a16:creationId xmlns:a16="http://schemas.microsoft.com/office/drawing/2014/main" id="{A168644F-AEB9-661E-BB4E-C49427904D50}"/>
                  </a:ext>
                </a:extLst>
              </p:cNvPr>
              <p:cNvSpPr/>
              <p:nvPr/>
            </p:nvSpPr>
            <p:spPr>
              <a:xfrm>
                <a:off x="2108822" y="3584342"/>
                <a:ext cx="308211" cy="395222"/>
              </a:xfrm>
              <a:custGeom>
                <a:avLst/>
                <a:gdLst>
                  <a:gd name="connsiteX0" fmla="*/ 308212 w 308211"/>
                  <a:gd name="connsiteY0" fmla="*/ 197518 h 395222"/>
                  <a:gd name="connsiteX1" fmla="*/ 243391 w 308211"/>
                  <a:gd name="connsiteY1" fmla="*/ 170990 h 395222"/>
                  <a:gd name="connsiteX2" fmla="*/ 232078 w 308211"/>
                  <a:gd name="connsiteY2" fmla="*/ 166409 h 395222"/>
                  <a:gd name="connsiteX3" fmla="*/ 178796 w 308211"/>
                  <a:gd name="connsiteY3" fmla="*/ 237565 h 395222"/>
                  <a:gd name="connsiteX4" fmla="*/ 74041 w 308211"/>
                  <a:gd name="connsiteY4" fmla="*/ 0 h 395222"/>
                  <a:gd name="connsiteX5" fmla="*/ 0 w 308211"/>
                  <a:gd name="connsiteY5" fmla="*/ 186658 h 395222"/>
                  <a:gd name="connsiteX6" fmla="*/ 135468 w 308211"/>
                  <a:gd name="connsiteY6" fmla="*/ 376879 h 395222"/>
                  <a:gd name="connsiteX7" fmla="*/ 196452 w 308211"/>
                  <a:gd name="connsiteY7" fmla="*/ 387097 h 395222"/>
                  <a:gd name="connsiteX8" fmla="*/ 210641 w 308211"/>
                  <a:gd name="connsiteY8" fmla="*/ 370092 h 39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211" h="395222">
                    <a:moveTo>
                      <a:pt x="308212" y="197518"/>
                    </a:moveTo>
                    <a:lnTo>
                      <a:pt x="243391" y="170990"/>
                    </a:lnTo>
                    <a:lnTo>
                      <a:pt x="232078" y="166409"/>
                    </a:lnTo>
                    <a:lnTo>
                      <a:pt x="178796" y="237565"/>
                    </a:lnTo>
                    <a:lnTo>
                      <a:pt x="74041" y="0"/>
                    </a:lnTo>
                    <a:lnTo>
                      <a:pt x="0" y="186658"/>
                    </a:lnTo>
                    <a:lnTo>
                      <a:pt x="135468" y="376879"/>
                    </a:lnTo>
                    <a:cubicBezTo>
                      <a:pt x="149487" y="396541"/>
                      <a:pt x="176791" y="401116"/>
                      <a:pt x="196452" y="387097"/>
                    </a:cubicBezTo>
                    <a:cubicBezTo>
                      <a:pt x="202563" y="382740"/>
                      <a:pt x="207449" y="376884"/>
                      <a:pt x="210641" y="370092"/>
                    </a:cubicBez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1" name="Freeform: Shape 39">
                <a:extLst>
                  <a:ext uri="{FF2B5EF4-FFF2-40B4-BE49-F238E27FC236}">
                    <a16:creationId xmlns:a16="http://schemas.microsoft.com/office/drawing/2014/main" id="{8EAEEA28-7A65-71E6-01D6-A6A2254B1CF4}"/>
                  </a:ext>
                </a:extLst>
              </p:cNvPr>
              <p:cNvSpPr/>
              <p:nvPr/>
            </p:nvSpPr>
            <p:spPr>
              <a:xfrm>
                <a:off x="1704793" y="3557418"/>
                <a:ext cx="525583" cy="732604"/>
              </a:xfrm>
              <a:custGeom>
                <a:avLst/>
                <a:gdLst>
                  <a:gd name="connsiteX0" fmla="*/ 236999 w 525583"/>
                  <a:gd name="connsiteY0" fmla="*/ 0 h 732604"/>
                  <a:gd name="connsiteX1" fmla="*/ 46834 w 525583"/>
                  <a:gd name="connsiteY1" fmla="*/ 87277 h 732604"/>
                  <a:gd name="connsiteX2" fmla="*/ 0 w 525583"/>
                  <a:gd name="connsiteY2" fmla="*/ 516590 h 732604"/>
                  <a:gd name="connsiteX3" fmla="*/ 118500 w 525583"/>
                  <a:gd name="connsiteY3" fmla="*/ 594591 h 732604"/>
                  <a:gd name="connsiteX4" fmla="*/ 139202 w 525583"/>
                  <a:gd name="connsiteY4" fmla="*/ 732604 h 732604"/>
                  <a:gd name="connsiteX5" fmla="*/ 525584 w 525583"/>
                  <a:gd name="connsiteY5" fmla="*/ 698667 h 732604"/>
                  <a:gd name="connsiteX6" fmla="*/ 478071 w 525583"/>
                  <a:gd name="connsiteY6" fmla="*/ 26924 h 732604"/>
                  <a:gd name="connsiteX7" fmla="*/ 319694 w 525583"/>
                  <a:gd name="connsiteY7" fmla="*/ 113 h 7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583" h="732604">
                    <a:moveTo>
                      <a:pt x="236999" y="0"/>
                    </a:moveTo>
                    <a:cubicBezTo>
                      <a:pt x="236999" y="0"/>
                      <a:pt x="81960" y="48248"/>
                      <a:pt x="46834" y="87277"/>
                    </a:cubicBezTo>
                    <a:cubicBezTo>
                      <a:pt x="11709" y="126305"/>
                      <a:pt x="0" y="516590"/>
                      <a:pt x="0" y="516590"/>
                    </a:cubicBezTo>
                    <a:lnTo>
                      <a:pt x="118500" y="594591"/>
                    </a:lnTo>
                    <a:lnTo>
                      <a:pt x="139202" y="732604"/>
                    </a:lnTo>
                    <a:lnTo>
                      <a:pt x="525584" y="698667"/>
                    </a:lnTo>
                    <a:lnTo>
                      <a:pt x="478071" y="26924"/>
                    </a:lnTo>
                    <a:lnTo>
                      <a:pt x="319694" y="113"/>
                    </a:lnTo>
                    <a:close/>
                  </a:path>
                </a:pathLst>
              </a:custGeom>
              <a:solidFill>
                <a:srgbClr val="0B274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2" name="Freeform: Shape 40">
                <a:extLst>
                  <a:ext uri="{FF2B5EF4-FFF2-40B4-BE49-F238E27FC236}">
                    <a16:creationId xmlns:a16="http://schemas.microsoft.com/office/drawing/2014/main" id="{10C31FD6-E0C0-5E38-F285-E9DEA775AEF8}"/>
                  </a:ext>
                </a:extLst>
              </p:cNvPr>
              <p:cNvSpPr/>
              <p:nvPr/>
            </p:nvSpPr>
            <p:spPr>
              <a:xfrm>
                <a:off x="1704793" y="3557418"/>
                <a:ext cx="525583" cy="732604"/>
              </a:xfrm>
              <a:custGeom>
                <a:avLst/>
                <a:gdLst>
                  <a:gd name="connsiteX0" fmla="*/ 236999 w 525583"/>
                  <a:gd name="connsiteY0" fmla="*/ 0 h 732604"/>
                  <a:gd name="connsiteX1" fmla="*/ 46834 w 525583"/>
                  <a:gd name="connsiteY1" fmla="*/ 87277 h 732604"/>
                  <a:gd name="connsiteX2" fmla="*/ 0 w 525583"/>
                  <a:gd name="connsiteY2" fmla="*/ 516590 h 732604"/>
                  <a:gd name="connsiteX3" fmla="*/ 118500 w 525583"/>
                  <a:gd name="connsiteY3" fmla="*/ 594591 h 732604"/>
                  <a:gd name="connsiteX4" fmla="*/ 139202 w 525583"/>
                  <a:gd name="connsiteY4" fmla="*/ 732604 h 732604"/>
                  <a:gd name="connsiteX5" fmla="*/ 525584 w 525583"/>
                  <a:gd name="connsiteY5" fmla="*/ 698667 h 732604"/>
                  <a:gd name="connsiteX6" fmla="*/ 478071 w 525583"/>
                  <a:gd name="connsiteY6" fmla="*/ 26924 h 732604"/>
                  <a:gd name="connsiteX7" fmla="*/ 319694 w 525583"/>
                  <a:gd name="connsiteY7" fmla="*/ 113 h 7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583" h="732604">
                    <a:moveTo>
                      <a:pt x="236999" y="0"/>
                    </a:moveTo>
                    <a:cubicBezTo>
                      <a:pt x="236999" y="0"/>
                      <a:pt x="81960" y="48248"/>
                      <a:pt x="46834" y="87277"/>
                    </a:cubicBezTo>
                    <a:cubicBezTo>
                      <a:pt x="11709" y="126305"/>
                      <a:pt x="0" y="516590"/>
                      <a:pt x="0" y="516590"/>
                    </a:cubicBezTo>
                    <a:lnTo>
                      <a:pt x="118500" y="594591"/>
                    </a:lnTo>
                    <a:lnTo>
                      <a:pt x="139202" y="732604"/>
                    </a:lnTo>
                    <a:lnTo>
                      <a:pt x="525584" y="698667"/>
                    </a:lnTo>
                    <a:lnTo>
                      <a:pt x="478071" y="26924"/>
                    </a:lnTo>
                    <a:lnTo>
                      <a:pt x="319694" y="113"/>
                    </a:ln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nvGrpSpPr>
              <p:cNvPr id="43" name="Graphic 15" descr="{&quot;Key&quot;:&quot;POWER_USER_SHAPE_ICON&quot;,&quot;Value&quot;:&quot;POWER_USER_SHAPE_ICON_STYLE_1&quot;}">
                <a:extLst>
                  <a:ext uri="{FF2B5EF4-FFF2-40B4-BE49-F238E27FC236}">
                    <a16:creationId xmlns:a16="http://schemas.microsoft.com/office/drawing/2014/main" id="{77317B7C-B5E0-846F-4DF7-69AE653040E8}"/>
                  </a:ext>
                </a:extLst>
              </p:cNvPr>
              <p:cNvGrpSpPr/>
              <p:nvPr/>
            </p:nvGrpSpPr>
            <p:grpSpPr>
              <a:xfrm>
                <a:off x="1387078" y="2642907"/>
                <a:ext cx="2077899" cy="914510"/>
                <a:chOff x="1387078" y="2642907"/>
                <a:chExt cx="2077899" cy="914510"/>
              </a:xfrm>
            </p:grpSpPr>
            <p:sp>
              <p:nvSpPr>
                <p:cNvPr id="51" name="Freeform: Shape 49">
                  <a:extLst>
                    <a:ext uri="{FF2B5EF4-FFF2-40B4-BE49-F238E27FC236}">
                      <a16:creationId xmlns:a16="http://schemas.microsoft.com/office/drawing/2014/main" id="{6A52CDA7-5A60-DE6F-5B7F-9D6C6672EAA9}"/>
                    </a:ext>
                  </a:extLst>
                </p:cNvPr>
                <p:cNvSpPr/>
                <p:nvPr/>
              </p:nvSpPr>
              <p:spPr>
                <a:xfrm>
                  <a:off x="1435948" y="3190098"/>
                  <a:ext cx="49888" cy="47230"/>
                </a:xfrm>
                <a:custGeom>
                  <a:avLst/>
                  <a:gdLst>
                    <a:gd name="connsiteX0" fmla="*/ 24944 w 49888"/>
                    <a:gd name="connsiteY0" fmla="*/ 0 h 47230"/>
                    <a:gd name="connsiteX1" fmla="*/ 32580 w 49888"/>
                    <a:gd name="connsiteY1" fmla="*/ 15725 h 47230"/>
                    <a:gd name="connsiteX2" fmla="*/ 49889 w 49888"/>
                    <a:gd name="connsiteY2" fmla="*/ 18270 h 47230"/>
                    <a:gd name="connsiteX3" fmla="*/ 37671 w 49888"/>
                    <a:gd name="connsiteY3" fmla="*/ 30487 h 47230"/>
                    <a:gd name="connsiteX4" fmla="*/ 40216 w 49888"/>
                    <a:gd name="connsiteY4" fmla="*/ 47230 h 47230"/>
                    <a:gd name="connsiteX5" fmla="*/ 24944 w 49888"/>
                    <a:gd name="connsiteY5" fmla="*/ 39142 h 47230"/>
                    <a:gd name="connsiteX6" fmla="*/ 9672 w 49888"/>
                    <a:gd name="connsiteY6" fmla="*/ 47230 h 47230"/>
                    <a:gd name="connsiteX7" fmla="*/ 12727 w 49888"/>
                    <a:gd name="connsiteY7" fmla="*/ 30487 h 47230"/>
                    <a:gd name="connsiteX8" fmla="*/ 0 w 49888"/>
                    <a:gd name="connsiteY8" fmla="*/ 18270 h 47230"/>
                    <a:gd name="connsiteX9" fmla="*/ 17308 w 49888"/>
                    <a:gd name="connsiteY9" fmla="*/ 15725 h 47230"/>
                    <a:gd name="connsiteX10" fmla="*/ 24944 w 49888"/>
                    <a:gd name="connsiteY10" fmla="*/ 0 h 4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88" h="47230">
                      <a:moveTo>
                        <a:pt x="24944" y="0"/>
                      </a:moveTo>
                      <a:lnTo>
                        <a:pt x="32580" y="15725"/>
                      </a:lnTo>
                      <a:lnTo>
                        <a:pt x="49889" y="18270"/>
                      </a:lnTo>
                      <a:lnTo>
                        <a:pt x="37671" y="30487"/>
                      </a:lnTo>
                      <a:lnTo>
                        <a:pt x="40216" y="47230"/>
                      </a:lnTo>
                      <a:lnTo>
                        <a:pt x="24944" y="39142"/>
                      </a:lnTo>
                      <a:lnTo>
                        <a:pt x="9672" y="47230"/>
                      </a:lnTo>
                      <a:lnTo>
                        <a:pt x="12727" y="30487"/>
                      </a:lnTo>
                      <a:lnTo>
                        <a:pt x="0" y="18270"/>
                      </a:lnTo>
                      <a:lnTo>
                        <a:pt x="17308" y="15725"/>
                      </a:lnTo>
                      <a:lnTo>
                        <a:pt x="24944" y="0"/>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2" name="Freeform: Shape 50">
                  <a:extLst>
                    <a:ext uri="{FF2B5EF4-FFF2-40B4-BE49-F238E27FC236}">
                      <a16:creationId xmlns:a16="http://schemas.microsoft.com/office/drawing/2014/main" id="{7E61FB52-D0C1-5246-6F60-703FFAD36B3E}"/>
                    </a:ext>
                  </a:extLst>
                </p:cNvPr>
                <p:cNvSpPr/>
                <p:nvPr/>
              </p:nvSpPr>
              <p:spPr>
                <a:xfrm>
                  <a:off x="1508236" y="3030024"/>
                  <a:ext cx="49379" cy="49832"/>
                </a:xfrm>
                <a:custGeom>
                  <a:avLst/>
                  <a:gdLst>
                    <a:gd name="connsiteX0" fmla="*/ 45816 w 49379"/>
                    <a:gd name="connsiteY0" fmla="*/ 6109 h 49832"/>
                    <a:gd name="connsiteX1" fmla="*/ 39198 w 49379"/>
                    <a:gd name="connsiteY1" fmla="*/ 22399 h 49832"/>
                    <a:gd name="connsiteX2" fmla="*/ 49379 w 49379"/>
                    <a:gd name="connsiteY2" fmla="*/ 37105 h 49832"/>
                    <a:gd name="connsiteX3" fmla="*/ 31562 w 49379"/>
                    <a:gd name="connsiteY3" fmla="*/ 36087 h 49832"/>
                    <a:gd name="connsiteX4" fmla="*/ 20872 w 49379"/>
                    <a:gd name="connsiteY4" fmla="*/ 49832 h 49832"/>
                    <a:gd name="connsiteX5" fmla="*/ 16799 w 49379"/>
                    <a:gd name="connsiteY5" fmla="*/ 33033 h 49832"/>
                    <a:gd name="connsiteX6" fmla="*/ 0 w 49379"/>
                    <a:gd name="connsiteY6" fmla="*/ 26924 h 49832"/>
                    <a:gd name="connsiteX7" fmla="*/ 14763 w 49379"/>
                    <a:gd name="connsiteY7" fmla="*/ 17817 h 49832"/>
                    <a:gd name="connsiteX8" fmla="*/ 15272 w 49379"/>
                    <a:gd name="connsiteY8" fmla="*/ 0 h 49832"/>
                    <a:gd name="connsiteX9" fmla="*/ 29017 w 49379"/>
                    <a:gd name="connsiteY9" fmla="*/ 11199 h 49832"/>
                    <a:gd name="connsiteX10" fmla="*/ 45816 w 49379"/>
                    <a:gd name="connsiteY10" fmla="*/ 6109 h 4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79" h="49832">
                      <a:moveTo>
                        <a:pt x="45816" y="6109"/>
                      </a:moveTo>
                      <a:lnTo>
                        <a:pt x="39198" y="22399"/>
                      </a:lnTo>
                      <a:lnTo>
                        <a:pt x="49379" y="37105"/>
                      </a:lnTo>
                      <a:lnTo>
                        <a:pt x="31562" y="36087"/>
                      </a:lnTo>
                      <a:lnTo>
                        <a:pt x="20872" y="49832"/>
                      </a:lnTo>
                      <a:lnTo>
                        <a:pt x="16799" y="33033"/>
                      </a:lnTo>
                      <a:lnTo>
                        <a:pt x="0" y="26924"/>
                      </a:lnTo>
                      <a:lnTo>
                        <a:pt x="14763" y="17817"/>
                      </a:lnTo>
                      <a:lnTo>
                        <a:pt x="15272" y="0"/>
                      </a:lnTo>
                      <a:lnTo>
                        <a:pt x="29017" y="11199"/>
                      </a:lnTo>
                      <a:lnTo>
                        <a:pt x="45816" y="6109"/>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3" name="Freeform: Shape 51">
                  <a:extLst>
                    <a:ext uri="{FF2B5EF4-FFF2-40B4-BE49-F238E27FC236}">
                      <a16:creationId xmlns:a16="http://schemas.microsoft.com/office/drawing/2014/main" id="{A8F6E682-C5D1-2104-AA9E-52901D9EE370}"/>
                    </a:ext>
                  </a:extLst>
                </p:cNvPr>
                <p:cNvSpPr/>
                <p:nvPr/>
              </p:nvSpPr>
              <p:spPr>
                <a:xfrm>
                  <a:off x="3343876" y="2802924"/>
                  <a:ext cx="49888" cy="47286"/>
                </a:xfrm>
                <a:custGeom>
                  <a:avLst/>
                  <a:gdLst>
                    <a:gd name="connsiteX0" fmla="*/ 24944 w 49888"/>
                    <a:gd name="connsiteY0" fmla="*/ 0 h 47286"/>
                    <a:gd name="connsiteX1" fmla="*/ 32580 w 49888"/>
                    <a:gd name="connsiteY1" fmla="*/ 15272 h 47286"/>
                    <a:gd name="connsiteX2" fmla="*/ 49888 w 49888"/>
                    <a:gd name="connsiteY2" fmla="*/ 17817 h 47286"/>
                    <a:gd name="connsiteX3" fmla="*/ 37162 w 49888"/>
                    <a:gd name="connsiteY3" fmla="*/ 29978 h 47286"/>
                    <a:gd name="connsiteX4" fmla="*/ 40216 w 49888"/>
                    <a:gd name="connsiteY4" fmla="*/ 47287 h 47286"/>
                    <a:gd name="connsiteX5" fmla="*/ 24944 w 49888"/>
                    <a:gd name="connsiteY5" fmla="*/ 39142 h 47286"/>
                    <a:gd name="connsiteX6" fmla="*/ 9163 w 49888"/>
                    <a:gd name="connsiteY6" fmla="*/ 47287 h 47286"/>
                    <a:gd name="connsiteX7" fmla="*/ 12217 w 49888"/>
                    <a:gd name="connsiteY7" fmla="*/ 29978 h 47286"/>
                    <a:gd name="connsiteX8" fmla="*/ 0 w 49888"/>
                    <a:gd name="connsiteY8" fmla="*/ 17817 h 47286"/>
                    <a:gd name="connsiteX9" fmla="*/ 16799 w 49888"/>
                    <a:gd name="connsiteY9" fmla="*/ 15272 h 47286"/>
                    <a:gd name="connsiteX10" fmla="*/ 24944 w 49888"/>
                    <a:gd name="connsiteY10" fmla="*/ 0 h 4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88" h="47286">
                      <a:moveTo>
                        <a:pt x="24944" y="0"/>
                      </a:moveTo>
                      <a:lnTo>
                        <a:pt x="32580" y="15272"/>
                      </a:lnTo>
                      <a:lnTo>
                        <a:pt x="49888" y="17817"/>
                      </a:lnTo>
                      <a:lnTo>
                        <a:pt x="37162" y="29978"/>
                      </a:lnTo>
                      <a:lnTo>
                        <a:pt x="40216" y="47287"/>
                      </a:lnTo>
                      <a:lnTo>
                        <a:pt x="24944" y="39142"/>
                      </a:lnTo>
                      <a:lnTo>
                        <a:pt x="9163" y="47287"/>
                      </a:lnTo>
                      <a:lnTo>
                        <a:pt x="12217" y="29978"/>
                      </a:lnTo>
                      <a:lnTo>
                        <a:pt x="0" y="17817"/>
                      </a:lnTo>
                      <a:lnTo>
                        <a:pt x="16799" y="15272"/>
                      </a:lnTo>
                      <a:lnTo>
                        <a:pt x="24944" y="0"/>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4" name="Freeform: Shape 52">
                  <a:extLst>
                    <a:ext uri="{FF2B5EF4-FFF2-40B4-BE49-F238E27FC236}">
                      <a16:creationId xmlns:a16="http://schemas.microsoft.com/office/drawing/2014/main" id="{8C2DB166-6D31-A6AB-270F-A3B7CBF9EB05}"/>
                    </a:ext>
                  </a:extLst>
                </p:cNvPr>
                <p:cNvSpPr/>
                <p:nvPr/>
              </p:nvSpPr>
              <p:spPr>
                <a:xfrm>
                  <a:off x="3416163" y="2642907"/>
                  <a:ext cx="48813" cy="49775"/>
                </a:xfrm>
                <a:custGeom>
                  <a:avLst/>
                  <a:gdLst>
                    <a:gd name="connsiteX0" fmla="*/ 45250 w 48813"/>
                    <a:gd name="connsiteY0" fmla="*/ 6109 h 49775"/>
                    <a:gd name="connsiteX1" fmla="*/ 39198 w 48813"/>
                    <a:gd name="connsiteY1" fmla="*/ 22342 h 49775"/>
                    <a:gd name="connsiteX2" fmla="*/ 48814 w 48813"/>
                    <a:gd name="connsiteY2" fmla="*/ 36596 h 49775"/>
                    <a:gd name="connsiteX3" fmla="*/ 31562 w 48813"/>
                    <a:gd name="connsiteY3" fmla="*/ 35578 h 49775"/>
                    <a:gd name="connsiteX4" fmla="*/ 20872 w 48813"/>
                    <a:gd name="connsiteY4" fmla="*/ 49775 h 49775"/>
                    <a:gd name="connsiteX5" fmla="*/ 16290 w 48813"/>
                    <a:gd name="connsiteY5" fmla="*/ 32524 h 49775"/>
                    <a:gd name="connsiteX6" fmla="*/ 0 w 48813"/>
                    <a:gd name="connsiteY6" fmla="*/ 26924 h 49775"/>
                    <a:gd name="connsiteX7" fmla="*/ 14763 w 48813"/>
                    <a:gd name="connsiteY7" fmla="*/ 17252 h 49775"/>
                    <a:gd name="connsiteX8" fmla="*/ 15272 w 48813"/>
                    <a:gd name="connsiteY8" fmla="*/ 0 h 49775"/>
                    <a:gd name="connsiteX9" fmla="*/ 28508 w 48813"/>
                    <a:gd name="connsiteY9" fmla="*/ 11199 h 49775"/>
                    <a:gd name="connsiteX10" fmla="*/ 45250 w 48813"/>
                    <a:gd name="connsiteY10" fmla="*/ 6109 h 4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13" h="49775">
                      <a:moveTo>
                        <a:pt x="45250" y="6109"/>
                      </a:moveTo>
                      <a:lnTo>
                        <a:pt x="39198" y="22342"/>
                      </a:lnTo>
                      <a:lnTo>
                        <a:pt x="48814" y="36596"/>
                      </a:lnTo>
                      <a:lnTo>
                        <a:pt x="31562" y="35578"/>
                      </a:lnTo>
                      <a:lnTo>
                        <a:pt x="20872" y="49775"/>
                      </a:lnTo>
                      <a:lnTo>
                        <a:pt x="16290" y="32524"/>
                      </a:lnTo>
                      <a:lnTo>
                        <a:pt x="0" y="26924"/>
                      </a:lnTo>
                      <a:lnTo>
                        <a:pt x="14763" y="17252"/>
                      </a:lnTo>
                      <a:lnTo>
                        <a:pt x="15272" y="0"/>
                      </a:lnTo>
                      <a:lnTo>
                        <a:pt x="28508" y="11199"/>
                      </a:lnTo>
                      <a:lnTo>
                        <a:pt x="45250" y="6109"/>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5" name="Freeform: Shape 53">
                  <a:extLst>
                    <a:ext uri="{FF2B5EF4-FFF2-40B4-BE49-F238E27FC236}">
                      <a16:creationId xmlns:a16="http://schemas.microsoft.com/office/drawing/2014/main" id="{2C365F04-06AB-E9D6-FE13-ECEF523B59B5}"/>
                    </a:ext>
                  </a:extLst>
                </p:cNvPr>
                <p:cNvSpPr/>
                <p:nvPr/>
              </p:nvSpPr>
              <p:spPr>
                <a:xfrm>
                  <a:off x="2343842" y="2962997"/>
                  <a:ext cx="36652" cy="36087"/>
                </a:xfrm>
                <a:custGeom>
                  <a:avLst/>
                  <a:gdLst>
                    <a:gd name="connsiteX0" fmla="*/ 36653 w 36652"/>
                    <a:gd name="connsiteY0" fmla="*/ 10125 h 36087"/>
                    <a:gd name="connsiteX1" fmla="*/ 28508 w 36652"/>
                    <a:gd name="connsiteY1" fmla="*/ 20306 h 36087"/>
                    <a:gd name="connsiteX2" fmla="*/ 32580 w 36652"/>
                    <a:gd name="connsiteY2" fmla="*/ 32524 h 36087"/>
                    <a:gd name="connsiteX3" fmla="*/ 20363 w 36652"/>
                    <a:gd name="connsiteY3" fmla="*/ 28451 h 36087"/>
                    <a:gd name="connsiteX4" fmla="*/ 10181 w 36652"/>
                    <a:gd name="connsiteY4" fmla="*/ 36087 h 36087"/>
                    <a:gd name="connsiteX5" fmla="*/ 10690 w 36652"/>
                    <a:gd name="connsiteY5" fmla="*/ 23361 h 36087"/>
                    <a:gd name="connsiteX6" fmla="*/ 0 w 36652"/>
                    <a:gd name="connsiteY6" fmla="*/ 15725 h 36087"/>
                    <a:gd name="connsiteX7" fmla="*/ 12218 w 36652"/>
                    <a:gd name="connsiteY7" fmla="*/ 12161 h 36087"/>
                    <a:gd name="connsiteX8" fmla="*/ 16290 w 36652"/>
                    <a:gd name="connsiteY8" fmla="*/ 0 h 36087"/>
                    <a:gd name="connsiteX9" fmla="*/ 23417 w 36652"/>
                    <a:gd name="connsiteY9" fmla="*/ 10634 h 36087"/>
                    <a:gd name="connsiteX10" fmla="*/ 36653 w 36652"/>
                    <a:gd name="connsiteY10" fmla="*/ 10125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6087">
                      <a:moveTo>
                        <a:pt x="36653" y="10125"/>
                      </a:moveTo>
                      <a:lnTo>
                        <a:pt x="28508" y="20306"/>
                      </a:lnTo>
                      <a:lnTo>
                        <a:pt x="32580" y="32524"/>
                      </a:lnTo>
                      <a:lnTo>
                        <a:pt x="20363" y="28451"/>
                      </a:lnTo>
                      <a:lnTo>
                        <a:pt x="10181" y="36087"/>
                      </a:lnTo>
                      <a:lnTo>
                        <a:pt x="10690" y="23361"/>
                      </a:lnTo>
                      <a:lnTo>
                        <a:pt x="0" y="15725"/>
                      </a:lnTo>
                      <a:lnTo>
                        <a:pt x="12218" y="12161"/>
                      </a:lnTo>
                      <a:lnTo>
                        <a:pt x="16290" y="0"/>
                      </a:lnTo>
                      <a:lnTo>
                        <a:pt x="23417" y="10634"/>
                      </a:lnTo>
                      <a:lnTo>
                        <a:pt x="36653" y="10125"/>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6" name="Freeform: Shape 54">
                  <a:extLst>
                    <a:ext uri="{FF2B5EF4-FFF2-40B4-BE49-F238E27FC236}">
                      <a16:creationId xmlns:a16="http://schemas.microsoft.com/office/drawing/2014/main" id="{E39D6140-9F3B-2DCE-9FD1-F4736A8486F4}"/>
                    </a:ext>
                  </a:extLst>
                </p:cNvPr>
                <p:cNvSpPr/>
                <p:nvPr/>
              </p:nvSpPr>
              <p:spPr>
                <a:xfrm>
                  <a:off x="2475690" y="2960961"/>
                  <a:ext cx="36652" cy="35578"/>
                </a:xfrm>
                <a:custGeom>
                  <a:avLst/>
                  <a:gdLst>
                    <a:gd name="connsiteX0" fmla="*/ 36653 w 36652"/>
                    <a:gd name="connsiteY0" fmla="*/ 22852 h 35578"/>
                    <a:gd name="connsiteX1" fmla="*/ 23926 w 36652"/>
                    <a:gd name="connsiteY1" fmla="*/ 24379 h 35578"/>
                    <a:gd name="connsiteX2" fmla="*/ 17308 w 36652"/>
                    <a:gd name="connsiteY2" fmla="*/ 35578 h 35578"/>
                    <a:gd name="connsiteX3" fmla="*/ 12218 w 36652"/>
                    <a:gd name="connsiteY3" fmla="*/ 23361 h 35578"/>
                    <a:gd name="connsiteX4" fmla="*/ 0 w 36652"/>
                    <a:gd name="connsiteY4" fmla="*/ 21324 h 35578"/>
                    <a:gd name="connsiteX5" fmla="*/ 9163 w 36652"/>
                    <a:gd name="connsiteY5" fmla="*/ 12670 h 35578"/>
                    <a:gd name="connsiteX6" fmla="*/ 7636 w 36652"/>
                    <a:gd name="connsiteY6" fmla="*/ 0 h 35578"/>
                    <a:gd name="connsiteX7" fmla="*/ 18836 w 36652"/>
                    <a:gd name="connsiteY7" fmla="*/ 6618 h 35578"/>
                    <a:gd name="connsiteX8" fmla="*/ 30544 w 36652"/>
                    <a:gd name="connsiteY8" fmla="*/ 1018 h 35578"/>
                    <a:gd name="connsiteX9" fmla="*/ 27999 w 36652"/>
                    <a:gd name="connsiteY9" fmla="*/ 13688 h 35578"/>
                    <a:gd name="connsiteX10" fmla="*/ 36653 w 36652"/>
                    <a:gd name="connsiteY10" fmla="*/ 22852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2"/>
                      </a:moveTo>
                      <a:lnTo>
                        <a:pt x="23926" y="24379"/>
                      </a:lnTo>
                      <a:lnTo>
                        <a:pt x="17308" y="35578"/>
                      </a:lnTo>
                      <a:lnTo>
                        <a:pt x="12218" y="23361"/>
                      </a:lnTo>
                      <a:lnTo>
                        <a:pt x="0" y="21324"/>
                      </a:lnTo>
                      <a:lnTo>
                        <a:pt x="9163" y="12670"/>
                      </a:lnTo>
                      <a:lnTo>
                        <a:pt x="7636" y="0"/>
                      </a:lnTo>
                      <a:lnTo>
                        <a:pt x="18836" y="6618"/>
                      </a:lnTo>
                      <a:lnTo>
                        <a:pt x="30544" y="1018"/>
                      </a:lnTo>
                      <a:lnTo>
                        <a:pt x="27999" y="13688"/>
                      </a:lnTo>
                      <a:lnTo>
                        <a:pt x="36653" y="22852"/>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7" name="Freeform: Shape 55">
                  <a:extLst>
                    <a:ext uri="{FF2B5EF4-FFF2-40B4-BE49-F238E27FC236}">
                      <a16:creationId xmlns:a16="http://schemas.microsoft.com/office/drawing/2014/main" id="{11919528-4F90-74CF-1BAC-5377C05884EC}"/>
                    </a:ext>
                  </a:extLst>
                </p:cNvPr>
                <p:cNvSpPr/>
                <p:nvPr/>
              </p:nvSpPr>
              <p:spPr>
                <a:xfrm>
                  <a:off x="3173904" y="3386711"/>
                  <a:ext cx="36143" cy="36087"/>
                </a:xfrm>
                <a:custGeom>
                  <a:avLst/>
                  <a:gdLst>
                    <a:gd name="connsiteX0" fmla="*/ 36144 w 36143"/>
                    <a:gd name="connsiteY0" fmla="*/ 10181 h 36087"/>
                    <a:gd name="connsiteX1" fmla="*/ 28508 w 36143"/>
                    <a:gd name="connsiteY1" fmla="*/ 20306 h 36087"/>
                    <a:gd name="connsiteX2" fmla="*/ 32580 w 36143"/>
                    <a:gd name="connsiteY2" fmla="*/ 32524 h 36087"/>
                    <a:gd name="connsiteX3" fmla="*/ 20363 w 36143"/>
                    <a:gd name="connsiteY3" fmla="*/ 28451 h 36087"/>
                    <a:gd name="connsiteX4" fmla="*/ 10181 w 36143"/>
                    <a:gd name="connsiteY4" fmla="*/ 36087 h 36087"/>
                    <a:gd name="connsiteX5" fmla="*/ 10181 w 36143"/>
                    <a:gd name="connsiteY5" fmla="*/ 23361 h 36087"/>
                    <a:gd name="connsiteX6" fmla="*/ 0 w 36143"/>
                    <a:gd name="connsiteY6" fmla="*/ 15725 h 36087"/>
                    <a:gd name="connsiteX7" fmla="*/ 12218 w 36143"/>
                    <a:gd name="connsiteY7" fmla="*/ 12218 h 36087"/>
                    <a:gd name="connsiteX8" fmla="*/ 16290 w 36143"/>
                    <a:gd name="connsiteY8" fmla="*/ 0 h 36087"/>
                    <a:gd name="connsiteX9" fmla="*/ 23417 w 36143"/>
                    <a:gd name="connsiteY9" fmla="*/ 10690 h 36087"/>
                    <a:gd name="connsiteX10" fmla="*/ 36144 w 36143"/>
                    <a:gd name="connsiteY10" fmla="*/ 10181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87">
                      <a:moveTo>
                        <a:pt x="36144" y="10181"/>
                      </a:moveTo>
                      <a:lnTo>
                        <a:pt x="28508" y="20306"/>
                      </a:lnTo>
                      <a:lnTo>
                        <a:pt x="32580" y="32524"/>
                      </a:lnTo>
                      <a:lnTo>
                        <a:pt x="20363" y="28451"/>
                      </a:lnTo>
                      <a:lnTo>
                        <a:pt x="10181" y="36087"/>
                      </a:lnTo>
                      <a:lnTo>
                        <a:pt x="10181" y="23361"/>
                      </a:lnTo>
                      <a:lnTo>
                        <a:pt x="0" y="15725"/>
                      </a:lnTo>
                      <a:lnTo>
                        <a:pt x="12218" y="12218"/>
                      </a:lnTo>
                      <a:lnTo>
                        <a:pt x="16290" y="0"/>
                      </a:lnTo>
                      <a:lnTo>
                        <a:pt x="23417" y="10690"/>
                      </a:lnTo>
                      <a:lnTo>
                        <a:pt x="36144" y="10181"/>
                      </a:lnTo>
                      <a:close/>
                    </a:path>
                  </a:pathLst>
                </a:custGeom>
                <a:gradFill>
                  <a:gsLst>
                    <a:gs pos="2000">
                      <a:srgbClr val="FFFFFF">
                        <a:alpha val="0"/>
                      </a:srgbClr>
                    </a:gs>
                    <a:gs pos="100000">
                      <a:srgbClr val="FFFFFF"/>
                    </a:gs>
                  </a:gsLst>
                  <a:lin ang="5488412"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8" name="Freeform: Shape 56">
                  <a:extLst>
                    <a:ext uri="{FF2B5EF4-FFF2-40B4-BE49-F238E27FC236}">
                      <a16:creationId xmlns:a16="http://schemas.microsoft.com/office/drawing/2014/main" id="{962BA6C5-0A43-5ECA-8CA3-FB54CDBE6E95}"/>
                    </a:ext>
                  </a:extLst>
                </p:cNvPr>
                <p:cNvSpPr/>
                <p:nvPr/>
              </p:nvSpPr>
              <p:spPr>
                <a:xfrm>
                  <a:off x="3305187" y="3384674"/>
                  <a:ext cx="36652" cy="35578"/>
                </a:xfrm>
                <a:custGeom>
                  <a:avLst/>
                  <a:gdLst>
                    <a:gd name="connsiteX0" fmla="*/ 36653 w 36652"/>
                    <a:gd name="connsiteY0" fmla="*/ 22852 h 35578"/>
                    <a:gd name="connsiteX1" fmla="*/ 23926 w 36652"/>
                    <a:gd name="connsiteY1" fmla="*/ 24379 h 35578"/>
                    <a:gd name="connsiteX2" fmla="*/ 17817 w 36652"/>
                    <a:gd name="connsiteY2" fmla="*/ 35578 h 35578"/>
                    <a:gd name="connsiteX3" fmla="*/ 12727 w 36652"/>
                    <a:gd name="connsiteY3" fmla="*/ 23870 h 35578"/>
                    <a:gd name="connsiteX4" fmla="*/ 0 w 36652"/>
                    <a:gd name="connsiteY4" fmla="*/ 21324 h 35578"/>
                    <a:gd name="connsiteX5" fmla="*/ 9672 w 36652"/>
                    <a:gd name="connsiteY5" fmla="*/ 12727 h 35578"/>
                    <a:gd name="connsiteX6" fmla="*/ 8145 w 36652"/>
                    <a:gd name="connsiteY6" fmla="*/ 0 h 35578"/>
                    <a:gd name="connsiteX7" fmla="*/ 19345 w 36652"/>
                    <a:gd name="connsiteY7" fmla="*/ 6618 h 35578"/>
                    <a:gd name="connsiteX8" fmla="*/ 31053 w 36652"/>
                    <a:gd name="connsiteY8" fmla="*/ 1018 h 35578"/>
                    <a:gd name="connsiteX9" fmla="*/ 27999 w 36652"/>
                    <a:gd name="connsiteY9" fmla="*/ 13745 h 35578"/>
                    <a:gd name="connsiteX10" fmla="*/ 36653 w 36652"/>
                    <a:gd name="connsiteY10" fmla="*/ 22852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2"/>
                      </a:moveTo>
                      <a:lnTo>
                        <a:pt x="23926" y="24379"/>
                      </a:lnTo>
                      <a:lnTo>
                        <a:pt x="17817" y="35578"/>
                      </a:lnTo>
                      <a:lnTo>
                        <a:pt x="12727" y="23870"/>
                      </a:lnTo>
                      <a:lnTo>
                        <a:pt x="0" y="21324"/>
                      </a:lnTo>
                      <a:lnTo>
                        <a:pt x="9672" y="12727"/>
                      </a:lnTo>
                      <a:lnTo>
                        <a:pt x="8145" y="0"/>
                      </a:lnTo>
                      <a:lnTo>
                        <a:pt x="19345" y="6618"/>
                      </a:lnTo>
                      <a:lnTo>
                        <a:pt x="31053" y="1018"/>
                      </a:lnTo>
                      <a:lnTo>
                        <a:pt x="27999" y="13745"/>
                      </a:lnTo>
                      <a:lnTo>
                        <a:pt x="36653" y="22852"/>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9" name="Freeform: Shape 57">
                  <a:extLst>
                    <a:ext uri="{FF2B5EF4-FFF2-40B4-BE49-F238E27FC236}">
                      <a16:creationId xmlns:a16="http://schemas.microsoft.com/office/drawing/2014/main" id="{D5D493EF-86BC-279E-0E13-F2EEFB83BEDD}"/>
                    </a:ext>
                  </a:extLst>
                </p:cNvPr>
                <p:cNvSpPr/>
                <p:nvPr/>
              </p:nvSpPr>
              <p:spPr>
                <a:xfrm>
                  <a:off x="2850759" y="3225167"/>
                  <a:ext cx="36143" cy="36030"/>
                </a:xfrm>
                <a:custGeom>
                  <a:avLst/>
                  <a:gdLst>
                    <a:gd name="connsiteX0" fmla="*/ 36144 w 36143"/>
                    <a:gd name="connsiteY0" fmla="*/ 10634 h 36030"/>
                    <a:gd name="connsiteX1" fmla="*/ 28508 w 36143"/>
                    <a:gd name="connsiteY1" fmla="*/ 20815 h 36030"/>
                    <a:gd name="connsiteX2" fmla="*/ 32524 w 36143"/>
                    <a:gd name="connsiteY2" fmla="*/ 32976 h 36030"/>
                    <a:gd name="connsiteX3" fmla="*/ 20363 w 36143"/>
                    <a:gd name="connsiteY3" fmla="*/ 28451 h 36030"/>
                    <a:gd name="connsiteX4" fmla="*/ 9672 w 36143"/>
                    <a:gd name="connsiteY4" fmla="*/ 36031 h 36030"/>
                    <a:gd name="connsiteX5" fmla="*/ 10181 w 36143"/>
                    <a:gd name="connsiteY5" fmla="*/ 23361 h 36030"/>
                    <a:gd name="connsiteX6" fmla="*/ 0 w 36143"/>
                    <a:gd name="connsiteY6" fmla="*/ 15725 h 36030"/>
                    <a:gd name="connsiteX7" fmla="*/ 12218 w 36143"/>
                    <a:gd name="connsiteY7" fmla="*/ 12161 h 36030"/>
                    <a:gd name="connsiteX8" fmla="*/ 15781 w 36143"/>
                    <a:gd name="connsiteY8" fmla="*/ 0 h 36030"/>
                    <a:gd name="connsiteX9" fmla="*/ 23417 w 36143"/>
                    <a:gd name="connsiteY9" fmla="*/ 10634 h 36030"/>
                    <a:gd name="connsiteX10" fmla="*/ 36144 w 36143"/>
                    <a:gd name="connsiteY10" fmla="*/ 10634 h 3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30">
                      <a:moveTo>
                        <a:pt x="36144" y="10634"/>
                      </a:moveTo>
                      <a:lnTo>
                        <a:pt x="28508" y="20815"/>
                      </a:lnTo>
                      <a:lnTo>
                        <a:pt x="32524" y="32976"/>
                      </a:lnTo>
                      <a:lnTo>
                        <a:pt x="20363" y="28451"/>
                      </a:lnTo>
                      <a:lnTo>
                        <a:pt x="9672" y="36031"/>
                      </a:lnTo>
                      <a:lnTo>
                        <a:pt x="10181" y="23361"/>
                      </a:lnTo>
                      <a:lnTo>
                        <a:pt x="0" y="15725"/>
                      </a:lnTo>
                      <a:lnTo>
                        <a:pt x="12218" y="12161"/>
                      </a:lnTo>
                      <a:lnTo>
                        <a:pt x="15781" y="0"/>
                      </a:lnTo>
                      <a:lnTo>
                        <a:pt x="23417" y="10634"/>
                      </a:lnTo>
                      <a:lnTo>
                        <a:pt x="36144" y="10634"/>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0" name="Freeform: Shape 58">
                  <a:extLst>
                    <a:ext uri="{FF2B5EF4-FFF2-40B4-BE49-F238E27FC236}">
                      <a16:creationId xmlns:a16="http://schemas.microsoft.com/office/drawing/2014/main" id="{105B5E6F-4A7B-FF6A-2F2A-576FD666D887}"/>
                    </a:ext>
                  </a:extLst>
                </p:cNvPr>
                <p:cNvSpPr/>
                <p:nvPr/>
              </p:nvSpPr>
              <p:spPr>
                <a:xfrm>
                  <a:off x="2982042" y="3223130"/>
                  <a:ext cx="36652" cy="35521"/>
                </a:xfrm>
                <a:custGeom>
                  <a:avLst/>
                  <a:gdLst>
                    <a:gd name="connsiteX0" fmla="*/ 36653 w 36652"/>
                    <a:gd name="connsiteY0" fmla="*/ 23361 h 35521"/>
                    <a:gd name="connsiteX1" fmla="*/ 23926 w 36652"/>
                    <a:gd name="connsiteY1" fmla="*/ 24379 h 35521"/>
                    <a:gd name="connsiteX2" fmla="*/ 17817 w 36652"/>
                    <a:gd name="connsiteY2" fmla="*/ 35522 h 35521"/>
                    <a:gd name="connsiteX3" fmla="*/ 12727 w 36652"/>
                    <a:gd name="connsiteY3" fmla="*/ 23870 h 35521"/>
                    <a:gd name="connsiteX4" fmla="*/ 0 w 36652"/>
                    <a:gd name="connsiteY4" fmla="*/ 21324 h 35521"/>
                    <a:gd name="connsiteX5" fmla="*/ 9672 w 36652"/>
                    <a:gd name="connsiteY5" fmla="*/ 12670 h 35521"/>
                    <a:gd name="connsiteX6" fmla="*/ 8145 w 36652"/>
                    <a:gd name="connsiteY6" fmla="*/ 0 h 35521"/>
                    <a:gd name="connsiteX7" fmla="*/ 18835 w 36652"/>
                    <a:gd name="connsiteY7" fmla="*/ 6561 h 35521"/>
                    <a:gd name="connsiteX8" fmla="*/ 30544 w 36652"/>
                    <a:gd name="connsiteY8" fmla="*/ 1527 h 35521"/>
                    <a:gd name="connsiteX9" fmla="*/ 27999 w 36652"/>
                    <a:gd name="connsiteY9" fmla="*/ 13688 h 35521"/>
                    <a:gd name="connsiteX10" fmla="*/ 36653 w 36652"/>
                    <a:gd name="connsiteY10" fmla="*/ 23361 h 3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21">
                      <a:moveTo>
                        <a:pt x="36653" y="23361"/>
                      </a:moveTo>
                      <a:lnTo>
                        <a:pt x="23926" y="24379"/>
                      </a:lnTo>
                      <a:lnTo>
                        <a:pt x="17817" y="35522"/>
                      </a:lnTo>
                      <a:lnTo>
                        <a:pt x="12727" y="23870"/>
                      </a:lnTo>
                      <a:lnTo>
                        <a:pt x="0" y="21324"/>
                      </a:lnTo>
                      <a:lnTo>
                        <a:pt x="9672" y="12670"/>
                      </a:lnTo>
                      <a:lnTo>
                        <a:pt x="8145" y="0"/>
                      </a:lnTo>
                      <a:lnTo>
                        <a:pt x="18835" y="6561"/>
                      </a:lnTo>
                      <a:lnTo>
                        <a:pt x="30544" y="1527"/>
                      </a:lnTo>
                      <a:lnTo>
                        <a:pt x="27999" y="13688"/>
                      </a:lnTo>
                      <a:lnTo>
                        <a:pt x="36653" y="23361"/>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1" name="Freeform: Shape 59">
                  <a:extLst>
                    <a:ext uri="{FF2B5EF4-FFF2-40B4-BE49-F238E27FC236}">
                      <a16:creationId xmlns:a16="http://schemas.microsoft.com/office/drawing/2014/main" id="{DEC2431A-0021-625D-8BD0-9F14BC68E726}"/>
                    </a:ext>
                  </a:extLst>
                </p:cNvPr>
                <p:cNvSpPr/>
                <p:nvPr/>
              </p:nvSpPr>
              <p:spPr>
                <a:xfrm>
                  <a:off x="2572356" y="3221603"/>
                  <a:ext cx="36143" cy="36087"/>
                </a:xfrm>
                <a:custGeom>
                  <a:avLst/>
                  <a:gdLst>
                    <a:gd name="connsiteX0" fmla="*/ 36144 w 36143"/>
                    <a:gd name="connsiteY0" fmla="*/ 10125 h 36087"/>
                    <a:gd name="connsiteX1" fmla="*/ 28508 w 36143"/>
                    <a:gd name="connsiteY1" fmla="*/ 20306 h 36087"/>
                    <a:gd name="connsiteX2" fmla="*/ 32580 w 36143"/>
                    <a:gd name="connsiteY2" fmla="*/ 32524 h 36087"/>
                    <a:gd name="connsiteX3" fmla="*/ 20363 w 36143"/>
                    <a:gd name="connsiteY3" fmla="*/ 28451 h 36087"/>
                    <a:gd name="connsiteX4" fmla="*/ 10181 w 36143"/>
                    <a:gd name="connsiteY4" fmla="*/ 36087 h 36087"/>
                    <a:gd name="connsiteX5" fmla="*/ 10181 w 36143"/>
                    <a:gd name="connsiteY5" fmla="*/ 23361 h 36087"/>
                    <a:gd name="connsiteX6" fmla="*/ 0 w 36143"/>
                    <a:gd name="connsiteY6" fmla="*/ 15725 h 36087"/>
                    <a:gd name="connsiteX7" fmla="*/ 12218 w 36143"/>
                    <a:gd name="connsiteY7" fmla="*/ 12161 h 36087"/>
                    <a:gd name="connsiteX8" fmla="*/ 16290 w 36143"/>
                    <a:gd name="connsiteY8" fmla="*/ 0 h 36087"/>
                    <a:gd name="connsiteX9" fmla="*/ 23417 w 36143"/>
                    <a:gd name="connsiteY9" fmla="*/ 10125 h 36087"/>
                    <a:gd name="connsiteX10" fmla="*/ 36144 w 36143"/>
                    <a:gd name="connsiteY10" fmla="*/ 10125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87">
                      <a:moveTo>
                        <a:pt x="36144" y="10125"/>
                      </a:moveTo>
                      <a:lnTo>
                        <a:pt x="28508" y="20306"/>
                      </a:lnTo>
                      <a:lnTo>
                        <a:pt x="32580" y="32524"/>
                      </a:lnTo>
                      <a:lnTo>
                        <a:pt x="20363" y="28451"/>
                      </a:lnTo>
                      <a:lnTo>
                        <a:pt x="10181" y="36087"/>
                      </a:lnTo>
                      <a:lnTo>
                        <a:pt x="10181" y="23361"/>
                      </a:lnTo>
                      <a:lnTo>
                        <a:pt x="0" y="15725"/>
                      </a:lnTo>
                      <a:lnTo>
                        <a:pt x="12218" y="12161"/>
                      </a:lnTo>
                      <a:lnTo>
                        <a:pt x="16290" y="0"/>
                      </a:lnTo>
                      <a:lnTo>
                        <a:pt x="23417" y="10125"/>
                      </a:lnTo>
                      <a:lnTo>
                        <a:pt x="36144" y="10125"/>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2" name="Freeform: Shape 60">
                  <a:extLst>
                    <a:ext uri="{FF2B5EF4-FFF2-40B4-BE49-F238E27FC236}">
                      <a16:creationId xmlns:a16="http://schemas.microsoft.com/office/drawing/2014/main" id="{3BF547E8-85ED-1C39-6B75-DF8DCFEA9A83}"/>
                    </a:ext>
                  </a:extLst>
                </p:cNvPr>
                <p:cNvSpPr/>
                <p:nvPr/>
              </p:nvSpPr>
              <p:spPr>
                <a:xfrm>
                  <a:off x="2238521" y="3438522"/>
                  <a:ext cx="36652" cy="35578"/>
                </a:xfrm>
                <a:custGeom>
                  <a:avLst/>
                  <a:gdLst>
                    <a:gd name="connsiteX0" fmla="*/ 36653 w 36652"/>
                    <a:gd name="connsiteY0" fmla="*/ 22851 h 35578"/>
                    <a:gd name="connsiteX1" fmla="*/ 23926 w 36652"/>
                    <a:gd name="connsiteY1" fmla="*/ 24379 h 35578"/>
                    <a:gd name="connsiteX2" fmla="*/ 17308 w 36652"/>
                    <a:gd name="connsiteY2" fmla="*/ 35578 h 35578"/>
                    <a:gd name="connsiteX3" fmla="*/ 12218 w 36652"/>
                    <a:gd name="connsiteY3" fmla="*/ 23361 h 35578"/>
                    <a:gd name="connsiteX4" fmla="*/ 0 w 36652"/>
                    <a:gd name="connsiteY4" fmla="*/ 21324 h 35578"/>
                    <a:gd name="connsiteX5" fmla="*/ 9672 w 36652"/>
                    <a:gd name="connsiteY5" fmla="*/ 12727 h 35578"/>
                    <a:gd name="connsiteX6" fmla="*/ 8145 w 36652"/>
                    <a:gd name="connsiteY6" fmla="*/ 0 h 35578"/>
                    <a:gd name="connsiteX7" fmla="*/ 18835 w 36652"/>
                    <a:gd name="connsiteY7" fmla="*/ 6618 h 35578"/>
                    <a:gd name="connsiteX8" fmla="*/ 30544 w 36652"/>
                    <a:gd name="connsiteY8" fmla="*/ 1018 h 35578"/>
                    <a:gd name="connsiteX9" fmla="*/ 27999 w 36652"/>
                    <a:gd name="connsiteY9" fmla="*/ 13745 h 35578"/>
                    <a:gd name="connsiteX10" fmla="*/ 36653 w 36652"/>
                    <a:gd name="connsiteY10" fmla="*/ 22851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1"/>
                      </a:moveTo>
                      <a:lnTo>
                        <a:pt x="23926" y="24379"/>
                      </a:lnTo>
                      <a:lnTo>
                        <a:pt x="17308" y="35578"/>
                      </a:lnTo>
                      <a:lnTo>
                        <a:pt x="12218" y="23361"/>
                      </a:lnTo>
                      <a:lnTo>
                        <a:pt x="0" y="21324"/>
                      </a:lnTo>
                      <a:lnTo>
                        <a:pt x="9672" y="12727"/>
                      </a:lnTo>
                      <a:lnTo>
                        <a:pt x="8145" y="0"/>
                      </a:lnTo>
                      <a:lnTo>
                        <a:pt x="18835" y="6618"/>
                      </a:lnTo>
                      <a:lnTo>
                        <a:pt x="30544" y="1018"/>
                      </a:lnTo>
                      <a:lnTo>
                        <a:pt x="27999" y="13745"/>
                      </a:lnTo>
                      <a:lnTo>
                        <a:pt x="36653" y="22851"/>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3" name="Freeform: Shape 61">
                  <a:extLst>
                    <a:ext uri="{FF2B5EF4-FFF2-40B4-BE49-F238E27FC236}">
                      <a16:creationId xmlns:a16="http://schemas.microsoft.com/office/drawing/2014/main" id="{3EB2CCDB-53BF-17EA-DAE3-1B32383D0797}"/>
                    </a:ext>
                  </a:extLst>
                </p:cNvPr>
                <p:cNvSpPr/>
                <p:nvPr/>
              </p:nvSpPr>
              <p:spPr>
                <a:xfrm>
                  <a:off x="1570342" y="3537112"/>
                  <a:ext cx="20306" cy="20306"/>
                </a:xfrm>
                <a:custGeom>
                  <a:avLst/>
                  <a:gdLst>
                    <a:gd name="connsiteX0" fmla="*/ 0 w 20306"/>
                    <a:gd name="connsiteY0" fmla="*/ 5091 h 20306"/>
                    <a:gd name="connsiteX1" fmla="*/ 7070 w 20306"/>
                    <a:gd name="connsiteY1" fmla="*/ 5543 h 20306"/>
                    <a:gd name="connsiteX2" fmla="*/ 11652 w 20306"/>
                    <a:gd name="connsiteY2" fmla="*/ 0 h 20306"/>
                    <a:gd name="connsiteX3" fmla="*/ 13179 w 20306"/>
                    <a:gd name="connsiteY3" fmla="*/ 7070 h 20306"/>
                    <a:gd name="connsiteX4" fmla="*/ 20306 w 20306"/>
                    <a:gd name="connsiteY4" fmla="*/ 9616 h 20306"/>
                    <a:gd name="connsiteX5" fmla="*/ 14197 w 20306"/>
                    <a:gd name="connsiteY5" fmla="*/ 13179 h 20306"/>
                    <a:gd name="connsiteX6" fmla="*/ 13688 w 20306"/>
                    <a:gd name="connsiteY6" fmla="*/ 20306 h 20306"/>
                    <a:gd name="connsiteX7" fmla="*/ 8089 w 20306"/>
                    <a:gd name="connsiteY7" fmla="*/ 15725 h 20306"/>
                    <a:gd name="connsiteX8" fmla="*/ 1471 w 20306"/>
                    <a:gd name="connsiteY8" fmla="*/ 17761 h 20306"/>
                    <a:gd name="connsiteX9" fmla="*/ 4016 w 20306"/>
                    <a:gd name="connsiteY9" fmla="*/ 11143 h 20306"/>
                    <a:gd name="connsiteX10" fmla="*/ 0 w 20306"/>
                    <a:gd name="connsiteY10" fmla="*/ 5091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06" h="20306">
                      <a:moveTo>
                        <a:pt x="0" y="5091"/>
                      </a:moveTo>
                      <a:lnTo>
                        <a:pt x="7070" y="5543"/>
                      </a:lnTo>
                      <a:lnTo>
                        <a:pt x="11652" y="0"/>
                      </a:lnTo>
                      <a:lnTo>
                        <a:pt x="13179" y="7070"/>
                      </a:lnTo>
                      <a:lnTo>
                        <a:pt x="20306" y="9616"/>
                      </a:lnTo>
                      <a:lnTo>
                        <a:pt x="14197" y="13179"/>
                      </a:lnTo>
                      <a:lnTo>
                        <a:pt x="13688" y="20306"/>
                      </a:lnTo>
                      <a:lnTo>
                        <a:pt x="8089" y="15725"/>
                      </a:lnTo>
                      <a:lnTo>
                        <a:pt x="1471" y="17761"/>
                      </a:lnTo>
                      <a:lnTo>
                        <a:pt x="4016" y="11143"/>
                      </a:lnTo>
                      <a:lnTo>
                        <a:pt x="0" y="5091"/>
                      </a:lnTo>
                      <a:close/>
                    </a:path>
                  </a:pathLst>
                </a:custGeom>
                <a:gradFill>
                  <a:gsLst>
                    <a:gs pos="2000">
                      <a:srgbClr val="FFFFFF">
                        <a:alpha val="0"/>
                      </a:srgbClr>
                    </a:gs>
                    <a:gs pos="100000">
                      <a:srgbClr val="FFFFFF"/>
                    </a:gs>
                  </a:gsLst>
                  <a:lin ang="5488412"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4" name="Freeform: Shape 62">
                  <a:extLst>
                    <a:ext uri="{FF2B5EF4-FFF2-40B4-BE49-F238E27FC236}">
                      <a16:creationId xmlns:a16="http://schemas.microsoft.com/office/drawing/2014/main" id="{322E2487-8CA2-2296-A5A5-1BA8F0780613}"/>
                    </a:ext>
                  </a:extLst>
                </p:cNvPr>
                <p:cNvSpPr/>
                <p:nvPr/>
              </p:nvSpPr>
              <p:spPr>
                <a:xfrm>
                  <a:off x="1527072" y="3477155"/>
                  <a:ext cx="19853" cy="20306"/>
                </a:xfrm>
                <a:custGeom>
                  <a:avLst/>
                  <a:gdLst>
                    <a:gd name="connsiteX0" fmla="*/ 8145 w 19853"/>
                    <a:gd name="connsiteY0" fmla="*/ 0 h 20306"/>
                    <a:gd name="connsiteX1" fmla="*/ 12727 w 19853"/>
                    <a:gd name="connsiteY1" fmla="*/ 5600 h 20306"/>
                    <a:gd name="connsiteX2" fmla="*/ 19854 w 19853"/>
                    <a:gd name="connsiteY2" fmla="*/ 5091 h 20306"/>
                    <a:gd name="connsiteX3" fmla="*/ 15781 w 19853"/>
                    <a:gd name="connsiteY3" fmla="*/ 11143 h 20306"/>
                    <a:gd name="connsiteX4" fmla="*/ 18326 w 19853"/>
                    <a:gd name="connsiteY4" fmla="*/ 17761 h 20306"/>
                    <a:gd name="connsiteX5" fmla="*/ 11709 w 19853"/>
                    <a:gd name="connsiteY5" fmla="*/ 15725 h 20306"/>
                    <a:gd name="connsiteX6" fmla="*/ 6109 w 19853"/>
                    <a:gd name="connsiteY6" fmla="*/ 20306 h 20306"/>
                    <a:gd name="connsiteX7" fmla="*/ 5600 w 19853"/>
                    <a:gd name="connsiteY7" fmla="*/ 13179 h 20306"/>
                    <a:gd name="connsiteX8" fmla="*/ 0 w 19853"/>
                    <a:gd name="connsiteY8" fmla="*/ 9107 h 20306"/>
                    <a:gd name="connsiteX9" fmla="*/ 6618 w 19853"/>
                    <a:gd name="connsiteY9" fmla="*/ 6618 h 20306"/>
                    <a:gd name="connsiteX10" fmla="*/ 8145 w 19853"/>
                    <a:gd name="connsiteY10" fmla="*/ 0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3" h="20306">
                      <a:moveTo>
                        <a:pt x="8145" y="0"/>
                      </a:moveTo>
                      <a:lnTo>
                        <a:pt x="12727" y="5600"/>
                      </a:lnTo>
                      <a:lnTo>
                        <a:pt x="19854" y="5091"/>
                      </a:lnTo>
                      <a:lnTo>
                        <a:pt x="15781" y="11143"/>
                      </a:lnTo>
                      <a:lnTo>
                        <a:pt x="18326" y="17761"/>
                      </a:lnTo>
                      <a:lnTo>
                        <a:pt x="11709" y="15725"/>
                      </a:lnTo>
                      <a:lnTo>
                        <a:pt x="6109" y="20306"/>
                      </a:lnTo>
                      <a:lnTo>
                        <a:pt x="5600" y="13179"/>
                      </a:lnTo>
                      <a:lnTo>
                        <a:pt x="0" y="9107"/>
                      </a:lnTo>
                      <a:lnTo>
                        <a:pt x="6618" y="6618"/>
                      </a:lnTo>
                      <a:lnTo>
                        <a:pt x="8145" y="0"/>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5" name="Freeform: Shape 63">
                  <a:extLst>
                    <a:ext uri="{FF2B5EF4-FFF2-40B4-BE49-F238E27FC236}">
                      <a16:creationId xmlns:a16="http://schemas.microsoft.com/office/drawing/2014/main" id="{D5978779-C8F0-B05E-F86F-A0027804026E}"/>
                    </a:ext>
                  </a:extLst>
                </p:cNvPr>
                <p:cNvSpPr/>
                <p:nvPr/>
              </p:nvSpPr>
              <p:spPr>
                <a:xfrm>
                  <a:off x="1613556" y="3300339"/>
                  <a:ext cx="19853" cy="20306"/>
                </a:xfrm>
                <a:custGeom>
                  <a:avLst/>
                  <a:gdLst>
                    <a:gd name="connsiteX0" fmla="*/ 0 w 19853"/>
                    <a:gd name="connsiteY0" fmla="*/ 5091 h 20306"/>
                    <a:gd name="connsiteX1" fmla="*/ 7127 w 19853"/>
                    <a:gd name="connsiteY1" fmla="*/ 5600 h 20306"/>
                    <a:gd name="connsiteX2" fmla="*/ 11709 w 19853"/>
                    <a:gd name="connsiteY2" fmla="*/ 0 h 20306"/>
                    <a:gd name="connsiteX3" fmla="*/ 13236 w 19853"/>
                    <a:gd name="connsiteY3" fmla="*/ 7127 h 20306"/>
                    <a:gd name="connsiteX4" fmla="*/ 19854 w 19853"/>
                    <a:gd name="connsiteY4" fmla="*/ 9672 h 20306"/>
                    <a:gd name="connsiteX5" fmla="*/ 13745 w 19853"/>
                    <a:gd name="connsiteY5" fmla="*/ 13236 h 20306"/>
                    <a:gd name="connsiteX6" fmla="*/ 13745 w 19853"/>
                    <a:gd name="connsiteY6" fmla="*/ 20306 h 20306"/>
                    <a:gd name="connsiteX7" fmla="*/ 8145 w 19853"/>
                    <a:gd name="connsiteY7" fmla="*/ 15725 h 20306"/>
                    <a:gd name="connsiteX8" fmla="*/ 1018 w 19853"/>
                    <a:gd name="connsiteY8" fmla="*/ 17761 h 20306"/>
                    <a:gd name="connsiteX9" fmla="*/ 4073 w 19853"/>
                    <a:gd name="connsiteY9" fmla="*/ 11200 h 20306"/>
                    <a:gd name="connsiteX10" fmla="*/ 0 w 19853"/>
                    <a:gd name="connsiteY10" fmla="*/ 5091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3" h="20306">
                      <a:moveTo>
                        <a:pt x="0" y="5091"/>
                      </a:moveTo>
                      <a:lnTo>
                        <a:pt x="7127" y="5600"/>
                      </a:lnTo>
                      <a:lnTo>
                        <a:pt x="11709" y="0"/>
                      </a:lnTo>
                      <a:lnTo>
                        <a:pt x="13236" y="7127"/>
                      </a:lnTo>
                      <a:lnTo>
                        <a:pt x="19854" y="9672"/>
                      </a:lnTo>
                      <a:lnTo>
                        <a:pt x="13745" y="13236"/>
                      </a:lnTo>
                      <a:lnTo>
                        <a:pt x="13745" y="20306"/>
                      </a:lnTo>
                      <a:lnTo>
                        <a:pt x="8145" y="15725"/>
                      </a:lnTo>
                      <a:lnTo>
                        <a:pt x="1018" y="17761"/>
                      </a:lnTo>
                      <a:lnTo>
                        <a:pt x="4073" y="11200"/>
                      </a:lnTo>
                      <a:lnTo>
                        <a:pt x="0" y="5091"/>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6" name="Freeform: Shape 64">
                  <a:extLst>
                    <a:ext uri="{FF2B5EF4-FFF2-40B4-BE49-F238E27FC236}">
                      <a16:creationId xmlns:a16="http://schemas.microsoft.com/office/drawing/2014/main" id="{12F1F3DA-1828-0D6D-DD89-C758EDB7A64C}"/>
                    </a:ext>
                  </a:extLst>
                </p:cNvPr>
                <p:cNvSpPr/>
                <p:nvPr/>
              </p:nvSpPr>
              <p:spPr>
                <a:xfrm>
                  <a:off x="1387078" y="3343553"/>
                  <a:ext cx="20362" cy="20306"/>
                </a:xfrm>
                <a:custGeom>
                  <a:avLst/>
                  <a:gdLst>
                    <a:gd name="connsiteX0" fmla="*/ 0 w 20362"/>
                    <a:gd name="connsiteY0" fmla="*/ 5034 h 20306"/>
                    <a:gd name="connsiteX1" fmla="*/ 7127 w 20362"/>
                    <a:gd name="connsiteY1" fmla="*/ 5543 h 20306"/>
                    <a:gd name="connsiteX2" fmla="*/ 11709 w 20362"/>
                    <a:gd name="connsiteY2" fmla="*/ 0 h 20306"/>
                    <a:gd name="connsiteX3" fmla="*/ 13236 w 20362"/>
                    <a:gd name="connsiteY3" fmla="*/ 6561 h 20306"/>
                    <a:gd name="connsiteX4" fmla="*/ 20363 w 20362"/>
                    <a:gd name="connsiteY4" fmla="*/ 9107 h 20306"/>
                    <a:gd name="connsiteX5" fmla="*/ 14254 w 20362"/>
                    <a:gd name="connsiteY5" fmla="*/ 13179 h 20306"/>
                    <a:gd name="connsiteX6" fmla="*/ 13745 w 20362"/>
                    <a:gd name="connsiteY6" fmla="*/ 20306 h 20306"/>
                    <a:gd name="connsiteX7" fmla="*/ 8145 w 20362"/>
                    <a:gd name="connsiteY7" fmla="*/ 15725 h 20306"/>
                    <a:gd name="connsiteX8" fmla="*/ 1527 w 20362"/>
                    <a:gd name="connsiteY8" fmla="*/ 17252 h 20306"/>
                    <a:gd name="connsiteX9" fmla="*/ 4073 w 20362"/>
                    <a:gd name="connsiteY9" fmla="*/ 11143 h 20306"/>
                    <a:gd name="connsiteX10" fmla="*/ 0 w 20362"/>
                    <a:gd name="connsiteY10" fmla="*/ 5034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62" h="20306">
                      <a:moveTo>
                        <a:pt x="0" y="5034"/>
                      </a:moveTo>
                      <a:lnTo>
                        <a:pt x="7127" y="5543"/>
                      </a:lnTo>
                      <a:lnTo>
                        <a:pt x="11709" y="0"/>
                      </a:lnTo>
                      <a:lnTo>
                        <a:pt x="13236" y="6561"/>
                      </a:lnTo>
                      <a:lnTo>
                        <a:pt x="20363" y="9107"/>
                      </a:lnTo>
                      <a:lnTo>
                        <a:pt x="14254" y="13179"/>
                      </a:lnTo>
                      <a:lnTo>
                        <a:pt x="13745" y="20306"/>
                      </a:lnTo>
                      <a:lnTo>
                        <a:pt x="8145" y="15725"/>
                      </a:lnTo>
                      <a:lnTo>
                        <a:pt x="1527" y="17252"/>
                      </a:lnTo>
                      <a:lnTo>
                        <a:pt x="4073" y="11143"/>
                      </a:lnTo>
                      <a:lnTo>
                        <a:pt x="0" y="5034"/>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sp>
            <p:nvSpPr>
              <p:cNvPr id="44" name="Freeform: Shape 42">
                <a:extLst>
                  <a:ext uri="{FF2B5EF4-FFF2-40B4-BE49-F238E27FC236}">
                    <a16:creationId xmlns:a16="http://schemas.microsoft.com/office/drawing/2014/main" id="{BE03FEF1-191B-450F-6B32-841E890DB3FC}"/>
                  </a:ext>
                </a:extLst>
              </p:cNvPr>
              <p:cNvSpPr/>
              <p:nvPr/>
            </p:nvSpPr>
            <p:spPr>
              <a:xfrm>
                <a:off x="1559086" y="3154010"/>
                <a:ext cx="20362" cy="20815"/>
              </a:xfrm>
              <a:custGeom>
                <a:avLst/>
                <a:gdLst>
                  <a:gd name="connsiteX0" fmla="*/ 8654 w 20362"/>
                  <a:gd name="connsiteY0" fmla="*/ 0 h 20815"/>
                  <a:gd name="connsiteX1" fmla="*/ 13236 w 20362"/>
                  <a:gd name="connsiteY1" fmla="*/ 6109 h 20815"/>
                  <a:gd name="connsiteX2" fmla="*/ 20363 w 20362"/>
                  <a:gd name="connsiteY2" fmla="*/ 5600 h 20815"/>
                  <a:gd name="connsiteX3" fmla="*/ 16290 w 20362"/>
                  <a:gd name="connsiteY3" fmla="*/ 11199 h 20815"/>
                  <a:gd name="connsiteX4" fmla="*/ 18835 w 20362"/>
                  <a:gd name="connsiteY4" fmla="*/ 17761 h 20815"/>
                  <a:gd name="connsiteX5" fmla="*/ 11765 w 20362"/>
                  <a:gd name="connsiteY5" fmla="*/ 16234 h 20815"/>
                  <a:gd name="connsiteX6" fmla="*/ 6674 w 20362"/>
                  <a:gd name="connsiteY6" fmla="*/ 20815 h 20815"/>
                  <a:gd name="connsiteX7" fmla="*/ 6165 w 20362"/>
                  <a:gd name="connsiteY7" fmla="*/ 13236 h 20815"/>
                  <a:gd name="connsiteX8" fmla="*/ 0 w 20362"/>
                  <a:gd name="connsiteY8" fmla="*/ 9672 h 20815"/>
                  <a:gd name="connsiteX9" fmla="*/ 6674 w 20362"/>
                  <a:gd name="connsiteY9" fmla="*/ 7127 h 20815"/>
                  <a:gd name="connsiteX10" fmla="*/ 8654 w 20362"/>
                  <a:gd name="connsiteY10" fmla="*/ 0 h 2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62" h="20815">
                    <a:moveTo>
                      <a:pt x="8654" y="0"/>
                    </a:moveTo>
                    <a:lnTo>
                      <a:pt x="13236" y="6109"/>
                    </a:lnTo>
                    <a:lnTo>
                      <a:pt x="20363" y="5600"/>
                    </a:lnTo>
                    <a:lnTo>
                      <a:pt x="16290" y="11199"/>
                    </a:lnTo>
                    <a:lnTo>
                      <a:pt x="18835" y="17761"/>
                    </a:lnTo>
                    <a:lnTo>
                      <a:pt x="11765" y="16234"/>
                    </a:lnTo>
                    <a:lnTo>
                      <a:pt x="6674" y="20815"/>
                    </a:lnTo>
                    <a:lnTo>
                      <a:pt x="6165" y="13236"/>
                    </a:lnTo>
                    <a:lnTo>
                      <a:pt x="0" y="9672"/>
                    </a:lnTo>
                    <a:lnTo>
                      <a:pt x="6674" y="7127"/>
                    </a:lnTo>
                    <a:lnTo>
                      <a:pt x="8654" y="0"/>
                    </a:lnTo>
                    <a:close/>
                  </a:path>
                </a:pathLst>
              </a:custGeom>
              <a:solidFill>
                <a:srgbClr val="B5EAF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5" name="Freeform: Shape 43">
                <a:extLst>
                  <a:ext uri="{FF2B5EF4-FFF2-40B4-BE49-F238E27FC236}">
                    <a16:creationId xmlns:a16="http://schemas.microsoft.com/office/drawing/2014/main" id="{A0DE5B17-94D9-940B-3010-233BB118E011}"/>
                  </a:ext>
                </a:extLst>
              </p:cNvPr>
              <p:cNvSpPr/>
              <p:nvPr/>
            </p:nvSpPr>
            <p:spPr>
              <a:xfrm>
                <a:off x="1927764" y="3302595"/>
                <a:ext cx="186535" cy="311086"/>
              </a:xfrm>
              <a:custGeom>
                <a:avLst/>
                <a:gdLst>
                  <a:gd name="connsiteX0" fmla="*/ 175119 w 186535"/>
                  <a:gd name="connsiteY0" fmla="*/ 195828 h 311086"/>
                  <a:gd name="connsiteX1" fmla="*/ 163806 w 186535"/>
                  <a:gd name="connsiteY1" fmla="*/ 203464 h 311086"/>
                  <a:gd name="connsiteX2" fmla="*/ 163806 w 186535"/>
                  <a:gd name="connsiteY2" fmla="*/ 203464 h 311086"/>
                  <a:gd name="connsiteX3" fmla="*/ 97684 w 186535"/>
                  <a:gd name="connsiteY3" fmla="*/ 237402 h 311086"/>
                  <a:gd name="connsiteX4" fmla="*/ 97402 w 186535"/>
                  <a:gd name="connsiteY4" fmla="*/ 262855 h 311086"/>
                  <a:gd name="connsiteX5" fmla="*/ 98929 w 186535"/>
                  <a:gd name="connsiteY5" fmla="*/ 277957 h 311086"/>
                  <a:gd name="connsiteX6" fmla="*/ 72986 w 186535"/>
                  <a:gd name="connsiteY6" fmla="*/ 310880 h 311086"/>
                  <a:gd name="connsiteX7" fmla="*/ 58599 w 186535"/>
                  <a:gd name="connsiteY7" fmla="*/ 309011 h 311086"/>
                  <a:gd name="connsiteX8" fmla="*/ 17308 w 186535"/>
                  <a:gd name="connsiteY8" fmla="*/ 292834 h 311086"/>
                  <a:gd name="connsiteX9" fmla="*/ 0 w 186535"/>
                  <a:gd name="connsiteY9" fmla="*/ 80892 h 311086"/>
                  <a:gd name="connsiteX10" fmla="*/ 168954 w 186535"/>
                  <a:gd name="connsiteY10" fmla="*/ 27553 h 311086"/>
                  <a:gd name="connsiteX11" fmla="*/ 175119 w 186535"/>
                  <a:gd name="connsiteY11" fmla="*/ 195828 h 31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535" h="311086">
                    <a:moveTo>
                      <a:pt x="175119" y="195828"/>
                    </a:moveTo>
                    <a:cubicBezTo>
                      <a:pt x="171670" y="198821"/>
                      <a:pt x="167872" y="201385"/>
                      <a:pt x="163806" y="203464"/>
                    </a:cubicBezTo>
                    <a:lnTo>
                      <a:pt x="163806" y="203464"/>
                    </a:lnTo>
                    <a:cubicBezTo>
                      <a:pt x="134281" y="219132"/>
                      <a:pt x="93951" y="215116"/>
                      <a:pt x="97684" y="237402"/>
                    </a:cubicBezTo>
                    <a:cubicBezTo>
                      <a:pt x="96347" y="245827"/>
                      <a:pt x="96251" y="254403"/>
                      <a:pt x="97402" y="262855"/>
                    </a:cubicBezTo>
                    <a:cubicBezTo>
                      <a:pt x="97684" y="267889"/>
                      <a:pt x="98363" y="272867"/>
                      <a:pt x="98929" y="277957"/>
                    </a:cubicBezTo>
                    <a:cubicBezTo>
                      <a:pt x="100856" y="294213"/>
                      <a:pt x="89241" y="308953"/>
                      <a:pt x="72986" y="310880"/>
                    </a:cubicBezTo>
                    <a:cubicBezTo>
                      <a:pt x="68109" y="311458"/>
                      <a:pt x="63166" y="310816"/>
                      <a:pt x="58599" y="309011"/>
                    </a:cubicBezTo>
                    <a:lnTo>
                      <a:pt x="17308" y="292834"/>
                    </a:lnTo>
                    <a:lnTo>
                      <a:pt x="0" y="80892"/>
                    </a:lnTo>
                    <a:cubicBezTo>
                      <a:pt x="0" y="80892"/>
                      <a:pt x="60013" y="-57292"/>
                      <a:pt x="168954" y="27553"/>
                    </a:cubicBezTo>
                    <a:cubicBezTo>
                      <a:pt x="168784" y="27723"/>
                      <a:pt x="204079" y="170884"/>
                      <a:pt x="175119" y="195828"/>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6" name="Freeform: Shape 44">
                <a:extLst>
                  <a:ext uri="{FF2B5EF4-FFF2-40B4-BE49-F238E27FC236}">
                    <a16:creationId xmlns:a16="http://schemas.microsoft.com/office/drawing/2014/main" id="{D8EC07B6-508F-98C6-DB90-EC00A64B17A2}"/>
                  </a:ext>
                </a:extLst>
              </p:cNvPr>
              <p:cNvSpPr/>
              <p:nvPr/>
            </p:nvSpPr>
            <p:spPr>
              <a:xfrm>
                <a:off x="1864922" y="4256028"/>
                <a:ext cx="338473" cy="785886"/>
              </a:xfrm>
              <a:custGeom>
                <a:avLst/>
                <a:gdLst>
                  <a:gd name="connsiteX0" fmla="*/ 293110 w 338473"/>
                  <a:gd name="connsiteY0" fmla="*/ 746802 h 785886"/>
                  <a:gd name="connsiteX1" fmla="*/ 338473 w 338473"/>
                  <a:gd name="connsiteY1" fmla="*/ 785887 h 785886"/>
                  <a:gd name="connsiteX2" fmla="*/ 218446 w 338473"/>
                  <a:gd name="connsiteY2" fmla="*/ 785887 h 785886"/>
                  <a:gd name="connsiteX3" fmla="*/ 168954 w 338473"/>
                  <a:gd name="connsiteY3" fmla="*/ 193502 h 785886"/>
                  <a:gd name="connsiteX4" fmla="*/ 143048 w 338473"/>
                  <a:gd name="connsiteY4" fmla="*/ 785887 h 785886"/>
                  <a:gd name="connsiteX5" fmla="*/ 19401 w 338473"/>
                  <a:gd name="connsiteY5" fmla="*/ 785887 h 785886"/>
                  <a:gd name="connsiteX6" fmla="*/ 56506 w 338473"/>
                  <a:gd name="connsiteY6" fmla="*/ 760547 h 785886"/>
                  <a:gd name="connsiteX7" fmla="*/ 0 w 338473"/>
                  <a:gd name="connsiteY7" fmla="*/ 32015 h 785886"/>
                  <a:gd name="connsiteX8" fmla="*/ 88125 w 338473"/>
                  <a:gd name="connsiteY8" fmla="*/ 23700 h 785886"/>
                  <a:gd name="connsiteX9" fmla="*/ 338473 w 338473"/>
                  <a:gd name="connsiteY9" fmla="*/ 0 h 785886"/>
                  <a:gd name="connsiteX10" fmla="*/ 293110 w 338473"/>
                  <a:gd name="connsiteY10" fmla="*/ 746802 h 78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473" h="785886">
                    <a:moveTo>
                      <a:pt x="293110" y="746802"/>
                    </a:moveTo>
                    <a:lnTo>
                      <a:pt x="338473" y="785887"/>
                    </a:lnTo>
                    <a:lnTo>
                      <a:pt x="218446" y="785887"/>
                    </a:lnTo>
                    <a:lnTo>
                      <a:pt x="168954" y="193502"/>
                    </a:lnTo>
                    <a:lnTo>
                      <a:pt x="143048" y="785887"/>
                    </a:lnTo>
                    <a:lnTo>
                      <a:pt x="19401" y="785887"/>
                    </a:lnTo>
                    <a:lnTo>
                      <a:pt x="56506" y="760547"/>
                    </a:lnTo>
                    <a:lnTo>
                      <a:pt x="0" y="32015"/>
                    </a:lnTo>
                    <a:lnTo>
                      <a:pt x="88125" y="23700"/>
                    </a:lnTo>
                    <a:lnTo>
                      <a:pt x="338473" y="0"/>
                    </a:lnTo>
                    <a:lnTo>
                      <a:pt x="293110" y="746802"/>
                    </a:lnTo>
                    <a:close/>
                  </a:path>
                </a:pathLst>
              </a:custGeom>
              <a:solidFill>
                <a:srgbClr val="0B274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7" name="Freeform: Shape 45">
                <a:extLst>
                  <a:ext uri="{FF2B5EF4-FFF2-40B4-BE49-F238E27FC236}">
                    <a16:creationId xmlns:a16="http://schemas.microsoft.com/office/drawing/2014/main" id="{C9ABB512-350C-1B73-11CF-CF4D20A343E2}"/>
                  </a:ext>
                </a:extLst>
              </p:cNvPr>
              <p:cNvSpPr/>
              <p:nvPr/>
            </p:nvSpPr>
            <p:spPr>
              <a:xfrm>
                <a:off x="1864922" y="4256028"/>
                <a:ext cx="338473" cy="785886"/>
              </a:xfrm>
              <a:custGeom>
                <a:avLst/>
                <a:gdLst>
                  <a:gd name="connsiteX0" fmla="*/ 293110 w 338473"/>
                  <a:gd name="connsiteY0" fmla="*/ 746802 h 785886"/>
                  <a:gd name="connsiteX1" fmla="*/ 338473 w 338473"/>
                  <a:gd name="connsiteY1" fmla="*/ 785887 h 785886"/>
                  <a:gd name="connsiteX2" fmla="*/ 218446 w 338473"/>
                  <a:gd name="connsiteY2" fmla="*/ 785887 h 785886"/>
                  <a:gd name="connsiteX3" fmla="*/ 168954 w 338473"/>
                  <a:gd name="connsiteY3" fmla="*/ 193502 h 785886"/>
                  <a:gd name="connsiteX4" fmla="*/ 143048 w 338473"/>
                  <a:gd name="connsiteY4" fmla="*/ 785887 h 785886"/>
                  <a:gd name="connsiteX5" fmla="*/ 19401 w 338473"/>
                  <a:gd name="connsiteY5" fmla="*/ 785887 h 785886"/>
                  <a:gd name="connsiteX6" fmla="*/ 56506 w 338473"/>
                  <a:gd name="connsiteY6" fmla="*/ 760547 h 785886"/>
                  <a:gd name="connsiteX7" fmla="*/ 0 w 338473"/>
                  <a:gd name="connsiteY7" fmla="*/ 32015 h 785886"/>
                  <a:gd name="connsiteX8" fmla="*/ 88125 w 338473"/>
                  <a:gd name="connsiteY8" fmla="*/ 23700 h 785886"/>
                  <a:gd name="connsiteX9" fmla="*/ 338473 w 338473"/>
                  <a:gd name="connsiteY9" fmla="*/ 0 h 785886"/>
                  <a:gd name="connsiteX10" fmla="*/ 293110 w 338473"/>
                  <a:gd name="connsiteY10" fmla="*/ 746802 h 78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473" h="785886">
                    <a:moveTo>
                      <a:pt x="293110" y="746802"/>
                    </a:moveTo>
                    <a:lnTo>
                      <a:pt x="338473" y="785887"/>
                    </a:lnTo>
                    <a:lnTo>
                      <a:pt x="218446" y="785887"/>
                    </a:lnTo>
                    <a:lnTo>
                      <a:pt x="168954" y="193502"/>
                    </a:lnTo>
                    <a:lnTo>
                      <a:pt x="143048" y="785887"/>
                    </a:lnTo>
                    <a:lnTo>
                      <a:pt x="19401" y="785887"/>
                    </a:lnTo>
                    <a:lnTo>
                      <a:pt x="56506" y="760547"/>
                    </a:lnTo>
                    <a:lnTo>
                      <a:pt x="0" y="32015"/>
                    </a:lnTo>
                    <a:lnTo>
                      <a:pt x="88125" y="23700"/>
                    </a:lnTo>
                    <a:lnTo>
                      <a:pt x="338473" y="0"/>
                    </a:lnTo>
                    <a:lnTo>
                      <a:pt x="293110" y="746802"/>
                    </a:ln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8" name="Freeform: Shape 46">
                <a:extLst>
                  <a:ext uri="{FF2B5EF4-FFF2-40B4-BE49-F238E27FC236}">
                    <a16:creationId xmlns:a16="http://schemas.microsoft.com/office/drawing/2014/main" id="{849DFED7-5BC8-6F6B-8645-9F12B9D8C4DB}"/>
                  </a:ext>
                </a:extLst>
              </p:cNvPr>
              <p:cNvSpPr/>
              <p:nvPr/>
            </p:nvSpPr>
            <p:spPr>
              <a:xfrm>
                <a:off x="1926946" y="3263316"/>
                <a:ext cx="181894" cy="205184"/>
              </a:xfrm>
              <a:custGeom>
                <a:avLst/>
                <a:gdLst>
                  <a:gd name="connsiteX0" fmla="*/ 169602 w 181894"/>
                  <a:gd name="connsiteY0" fmla="*/ 67001 h 205184"/>
                  <a:gd name="connsiteX1" fmla="*/ 178256 w 181894"/>
                  <a:gd name="connsiteY1" fmla="*/ 21751 h 205184"/>
                  <a:gd name="connsiteX2" fmla="*/ 127349 w 181894"/>
                  <a:gd name="connsiteY2" fmla="*/ 1953 h 205184"/>
                  <a:gd name="connsiteX3" fmla="*/ 62189 w 181894"/>
                  <a:gd name="connsiteY3" fmla="*/ 1953 h 205184"/>
                  <a:gd name="connsiteX4" fmla="*/ 6248 w 181894"/>
                  <a:gd name="connsiteY4" fmla="*/ 65983 h 205184"/>
                  <a:gd name="connsiteX5" fmla="*/ 1666 w 181894"/>
                  <a:gd name="connsiteY5" fmla="*/ 119322 h 205184"/>
                  <a:gd name="connsiteX6" fmla="*/ 6248 w 181894"/>
                  <a:gd name="connsiteY6" fmla="*/ 205184 h 205184"/>
                  <a:gd name="connsiteX7" fmla="*/ 29665 w 181894"/>
                  <a:gd name="connsiteY7" fmla="*/ 171247 h 205184"/>
                  <a:gd name="connsiteX8" fmla="*/ 17447 w 181894"/>
                  <a:gd name="connsiteY8" fmla="*/ 125996 h 205184"/>
                  <a:gd name="connsiteX9" fmla="*/ 35774 w 181894"/>
                  <a:gd name="connsiteY9" fmla="*/ 132105 h 205184"/>
                  <a:gd name="connsiteX10" fmla="*/ 46408 w 181894"/>
                  <a:gd name="connsiteY10" fmla="*/ 81198 h 205184"/>
                  <a:gd name="connsiteX11" fmla="*/ 169602 w 181894"/>
                  <a:gd name="connsiteY11" fmla="*/ 67001 h 20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894" h="205184">
                    <a:moveTo>
                      <a:pt x="169602" y="67001"/>
                    </a:moveTo>
                    <a:cubicBezTo>
                      <a:pt x="181868" y="55321"/>
                      <a:pt x="185347" y="37132"/>
                      <a:pt x="178256" y="21751"/>
                    </a:cubicBezTo>
                    <a:cubicBezTo>
                      <a:pt x="168075" y="-9189"/>
                      <a:pt x="127349" y="1953"/>
                      <a:pt x="127349" y="1953"/>
                    </a:cubicBezTo>
                    <a:lnTo>
                      <a:pt x="62189" y="1953"/>
                    </a:lnTo>
                    <a:cubicBezTo>
                      <a:pt x="35884" y="15157"/>
                      <a:pt x="15801" y="38144"/>
                      <a:pt x="6248" y="65983"/>
                    </a:cubicBezTo>
                    <a:cubicBezTo>
                      <a:pt x="-32" y="83031"/>
                      <a:pt x="-1614" y="101453"/>
                      <a:pt x="1666" y="119322"/>
                    </a:cubicBezTo>
                    <a:lnTo>
                      <a:pt x="6248" y="205184"/>
                    </a:lnTo>
                    <a:lnTo>
                      <a:pt x="29665" y="171247"/>
                    </a:lnTo>
                    <a:cubicBezTo>
                      <a:pt x="29665" y="171247"/>
                      <a:pt x="7040" y="136178"/>
                      <a:pt x="17447" y="125996"/>
                    </a:cubicBezTo>
                    <a:cubicBezTo>
                      <a:pt x="27855" y="115815"/>
                      <a:pt x="35774" y="132105"/>
                      <a:pt x="35774" y="132105"/>
                    </a:cubicBezTo>
                    <a:cubicBezTo>
                      <a:pt x="35774" y="132105"/>
                      <a:pt x="35774" y="84818"/>
                      <a:pt x="46408" y="81198"/>
                    </a:cubicBezTo>
                    <a:cubicBezTo>
                      <a:pt x="57041" y="77578"/>
                      <a:pt x="169602" y="67001"/>
                      <a:pt x="169602" y="67001"/>
                    </a:cubicBez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9" name="Freeform: Shape 47">
                <a:extLst>
                  <a:ext uri="{FF2B5EF4-FFF2-40B4-BE49-F238E27FC236}">
                    <a16:creationId xmlns:a16="http://schemas.microsoft.com/office/drawing/2014/main" id="{B931838B-C7DE-F985-A9F1-8FBD8C124FB7}"/>
                  </a:ext>
                </a:extLst>
              </p:cNvPr>
              <p:cNvSpPr/>
              <p:nvPr/>
            </p:nvSpPr>
            <p:spPr>
              <a:xfrm>
                <a:off x="2033933" y="4423681"/>
                <a:ext cx="52434" cy="618290"/>
              </a:xfrm>
              <a:custGeom>
                <a:avLst/>
                <a:gdLst>
                  <a:gd name="connsiteX0" fmla="*/ 0 w 52434"/>
                  <a:gd name="connsiteY0" fmla="*/ 25906 h 618290"/>
                  <a:gd name="connsiteX1" fmla="*/ 26472 w 52434"/>
                  <a:gd name="connsiteY1" fmla="*/ 0 h 618290"/>
                  <a:gd name="connsiteX2" fmla="*/ 52434 w 52434"/>
                  <a:gd name="connsiteY2" fmla="*/ 292600 h 618290"/>
                  <a:gd name="connsiteX3" fmla="*/ 45816 w 52434"/>
                  <a:gd name="connsiteY3" fmla="*/ 618290 h 618290"/>
                  <a:gd name="connsiteX4" fmla="*/ 0 w 52434"/>
                  <a:gd name="connsiteY4" fmla="*/ 25906 h 61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34" h="618290">
                    <a:moveTo>
                      <a:pt x="0" y="25906"/>
                    </a:moveTo>
                    <a:lnTo>
                      <a:pt x="26472" y="0"/>
                    </a:lnTo>
                    <a:lnTo>
                      <a:pt x="52434" y="292600"/>
                    </a:lnTo>
                    <a:lnTo>
                      <a:pt x="45816" y="618290"/>
                    </a:lnTo>
                    <a:lnTo>
                      <a:pt x="0" y="25906"/>
                    </a:lnTo>
                    <a:close/>
                  </a:path>
                </a:pathLst>
              </a:custGeom>
              <a:gradFill>
                <a:gsLst>
                  <a:gs pos="36000">
                    <a:srgbClr val="00272E"/>
                  </a:gs>
                  <a:gs pos="75000">
                    <a:srgbClr val="3F80A1">
                      <a:alpha val="24706"/>
                    </a:srgbClr>
                  </a:gs>
                  <a:gs pos="100000">
                    <a:srgbClr val="69B9EB">
                      <a:alpha val="0"/>
                    </a:srgbClr>
                  </a:gs>
                </a:gsLst>
                <a:lin ang="808890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0" name="Freeform: Shape 48">
                <a:extLst>
                  <a:ext uri="{FF2B5EF4-FFF2-40B4-BE49-F238E27FC236}">
                    <a16:creationId xmlns:a16="http://schemas.microsoft.com/office/drawing/2014/main" id="{79D9368E-4369-341B-1630-EA0AE247792A}"/>
                  </a:ext>
                </a:extLst>
              </p:cNvPr>
              <p:cNvSpPr/>
              <p:nvPr/>
            </p:nvSpPr>
            <p:spPr>
              <a:xfrm>
                <a:off x="2390294" y="3135232"/>
                <a:ext cx="35507" cy="568118"/>
              </a:xfrm>
              <a:custGeom>
                <a:avLst/>
                <a:gdLst>
                  <a:gd name="connsiteX0" fmla="*/ 891 w 35507"/>
                  <a:gd name="connsiteY0" fmla="*/ 523264 h 568118"/>
                  <a:gd name="connsiteX1" fmla="*/ 25835 w 35507"/>
                  <a:gd name="connsiteY1" fmla="*/ 0 h 568118"/>
                  <a:gd name="connsiteX2" fmla="*/ 35507 w 35507"/>
                  <a:gd name="connsiteY2" fmla="*/ 0 h 568118"/>
                  <a:gd name="connsiteX3" fmla="*/ 10563 w 35507"/>
                  <a:gd name="connsiteY3" fmla="*/ 562915 h 568118"/>
                  <a:gd name="connsiteX4" fmla="*/ 891 w 35507"/>
                  <a:gd name="connsiteY4" fmla="*/ 562915 h 568118"/>
                  <a:gd name="connsiteX5" fmla="*/ 891 w 35507"/>
                  <a:gd name="connsiteY5" fmla="*/ 523264 h 56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07" h="568118">
                    <a:moveTo>
                      <a:pt x="891" y="523264"/>
                    </a:moveTo>
                    <a:lnTo>
                      <a:pt x="25835" y="0"/>
                    </a:lnTo>
                    <a:lnTo>
                      <a:pt x="35507" y="0"/>
                    </a:lnTo>
                    <a:lnTo>
                      <a:pt x="10563" y="562915"/>
                    </a:lnTo>
                    <a:cubicBezTo>
                      <a:pt x="10563" y="562915"/>
                      <a:pt x="3436" y="574624"/>
                      <a:pt x="891" y="562915"/>
                    </a:cubicBezTo>
                    <a:cubicBezTo>
                      <a:pt x="-297" y="549725"/>
                      <a:pt x="-297" y="536455"/>
                      <a:pt x="891" y="523264"/>
                    </a:cubicBezTo>
                    <a:close/>
                  </a:path>
                </a:pathLst>
              </a:custGeom>
              <a:solidFill>
                <a:srgbClr val="1D3945"/>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sp>
          <p:nvSpPr>
            <p:cNvPr id="25" name="Freeform: Shape 23">
              <a:extLst>
                <a:ext uri="{FF2B5EF4-FFF2-40B4-BE49-F238E27FC236}">
                  <a16:creationId xmlns:a16="http://schemas.microsoft.com/office/drawing/2014/main" id="{E2A3C092-848A-9898-67EF-7285F32AC6B6}"/>
                </a:ext>
              </a:extLst>
            </p:cNvPr>
            <p:cNvSpPr/>
            <p:nvPr/>
          </p:nvSpPr>
          <p:spPr>
            <a:xfrm>
              <a:off x="529074" y="2079766"/>
              <a:ext cx="5656" cy="5656"/>
            </a:xfrm>
            <a:custGeom>
              <a:avLst/>
              <a:gdLst/>
              <a:ahLst/>
              <a:cxnLst/>
              <a:rect l="l" t="t" r="r" b="b"/>
              <a:pathLst>
                <a:path w="5656" h="5656"/>
              </a:pathLst>
            </a:custGeom>
            <a:solidFill>
              <a:srgbClr val="33516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nvGrpSpPr>
            <p:cNvPr id="26" name="Group 24">
              <a:extLst>
                <a:ext uri="{FF2B5EF4-FFF2-40B4-BE49-F238E27FC236}">
                  <a16:creationId xmlns:a16="http://schemas.microsoft.com/office/drawing/2014/main" id="{950595D3-7A02-36FB-3083-C3847B573D2F}"/>
                </a:ext>
              </a:extLst>
            </p:cNvPr>
            <p:cNvGrpSpPr/>
            <p:nvPr/>
          </p:nvGrpSpPr>
          <p:grpSpPr>
            <a:xfrm>
              <a:off x="1453257" y="3506059"/>
              <a:ext cx="1251965" cy="1578108"/>
              <a:chOff x="1453257" y="3506059"/>
              <a:chExt cx="1251965" cy="1578108"/>
            </a:xfrm>
          </p:grpSpPr>
          <p:sp>
            <p:nvSpPr>
              <p:cNvPr id="27" name="Freeform: Shape 25">
                <a:extLst>
                  <a:ext uri="{FF2B5EF4-FFF2-40B4-BE49-F238E27FC236}">
                    <a16:creationId xmlns:a16="http://schemas.microsoft.com/office/drawing/2014/main" id="{3426A745-211A-AA34-44BD-2B8E57FFFB30}"/>
                  </a:ext>
                </a:extLst>
              </p:cNvPr>
              <p:cNvSpPr/>
              <p:nvPr/>
            </p:nvSpPr>
            <p:spPr>
              <a:xfrm>
                <a:off x="1453257" y="4964254"/>
                <a:ext cx="1251965" cy="119913"/>
              </a:xfrm>
              <a:custGeom>
                <a:avLst/>
                <a:gdLst>
                  <a:gd name="connsiteX0" fmla="*/ 1251966 w 1251965"/>
                  <a:gd name="connsiteY0" fmla="*/ 59957 h 119913"/>
                  <a:gd name="connsiteX1" fmla="*/ 625983 w 1251965"/>
                  <a:gd name="connsiteY1" fmla="*/ 119913 h 119913"/>
                  <a:gd name="connsiteX2" fmla="*/ 0 w 1251965"/>
                  <a:gd name="connsiteY2" fmla="*/ 59957 h 119913"/>
                  <a:gd name="connsiteX3" fmla="*/ 625983 w 1251965"/>
                  <a:gd name="connsiteY3" fmla="*/ 0 h 119913"/>
                  <a:gd name="connsiteX4" fmla="*/ 1251966 w 1251965"/>
                  <a:gd name="connsiteY4" fmla="*/ 59957 h 119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965" h="119913">
                    <a:moveTo>
                      <a:pt x="1251966" y="59957"/>
                    </a:moveTo>
                    <a:cubicBezTo>
                      <a:pt x="1251966" y="93070"/>
                      <a:pt x="971704" y="119913"/>
                      <a:pt x="625983" y="119913"/>
                    </a:cubicBezTo>
                    <a:cubicBezTo>
                      <a:pt x="280262" y="119913"/>
                      <a:pt x="0" y="93070"/>
                      <a:pt x="0" y="59957"/>
                    </a:cubicBezTo>
                    <a:cubicBezTo>
                      <a:pt x="0" y="26843"/>
                      <a:pt x="280262" y="0"/>
                      <a:pt x="625983" y="0"/>
                    </a:cubicBezTo>
                    <a:cubicBezTo>
                      <a:pt x="971704" y="0"/>
                      <a:pt x="1251966" y="26843"/>
                      <a:pt x="1251966" y="59957"/>
                    </a:cubicBezTo>
                    <a:close/>
                  </a:path>
                </a:pathLst>
              </a:custGeom>
              <a:solidFill>
                <a:srgbClr val="000405">
                  <a:alpha val="5000"/>
                </a:srgb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28" name="Freeform: Shape 26">
                <a:extLst>
                  <a:ext uri="{FF2B5EF4-FFF2-40B4-BE49-F238E27FC236}">
                    <a16:creationId xmlns:a16="http://schemas.microsoft.com/office/drawing/2014/main" id="{0FC71D05-E14B-723D-29C4-9A0D950A43AD}"/>
                  </a:ext>
                </a:extLst>
              </p:cNvPr>
              <p:cNvSpPr/>
              <p:nvPr/>
            </p:nvSpPr>
            <p:spPr>
              <a:xfrm>
                <a:off x="2349680" y="3586016"/>
                <a:ext cx="106757" cy="187267"/>
              </a:xfrm>
              <a:custGeom>
                <a:avLst/>
                <a:gdLst>
                  <a:gd name="connsiteX0" fmla="*/ 19897 w 106757"/>
                  <a:gd name="connsiteY0" fmla="*/ 121916 h 187267"/>
                  <a:gd name="connsiteX1" fmla="*/ 722 w 106757"/>
                  <a:gd name="connsiteY1" fmla="*/ 160718 h 187267"/>
                  <a:gd name="connsiteX2" fmla="*/ 3702 w 106757"/>
                  <a:gd name="connsiteY2" fmla="*/ 169759 h 187267"/>
                  <a:gd name="connsiteX3" fmla="*/ 3720 w 106757"/>
                  <a:gd name="connsiteY3" fmla="*/ 169768 h 187267"/>
                  <a:gd name="connsiteX4" fmla="*/ 4229 w 106757"/>
                  <a:gd name="connsiteY4" fmla="*/ 169768 h 187267"/>
                  <a:gd name="connsiteX5" fmla="*/ 45973 w 106757"/>
                  <a:gd name="connsiteY5" fmla="*/ 186737 h 187267"/>
                  <a:gd name="connsiteX6" fmla="*/ 54684 w 106757"/>
                  <a:gd name="connsiteY6" fmla="*/ 183287 h 187267"/>
                  <a:gd name="connsiteX7" fmla="*/ 73293 w 106757"/>
                  <a:gd name="connsiteY7" fmla="*/ 142788 h 187267"/>
                  <a:gd name="connsiteX8" fmla="*/ 74820 w 106757"/>
                  <a:gd name="connsiteY8" fmla="*/ 140695 h 187267"/>
                  <a:gd name="connsiteX9" fmla="*/ 104629 w 106757"/>
                  <a:gd name="connsiteY9" fmla="*/ 112413 h 187267"/>
                  <a:gd name="connsiteX10" fmla="*/ 106721 w 106757"/>
                  <a:gd name="connsiteY10" fmla="*/ 106757 h 187267"/>
                  <a:gd name="connsiteX11" fmla="*/ 95748 w 106757"/>
                  <a:gd name="connsiteY11" fmla="*/ 23100 h 187267"/>
                  <a:gd name="connsiteX12" fmla="*/ 92354 w 106757"/>
                  <a:gd name="connsiteY12" fmla="*/ 18066 h 187267"/>
                  <a:gd name="connsiteX13" fmla="*/ 66845 w 106757"/>
                  <a:gd name="connsiteY13" fmla="*/ 3982 h 187267"/>
                  <a:gd name="connsiteX14" fmla="*/ 58134 w 106757"/>
                  <a:gd name="connsiteY14" fmla="*/ 5735 h 187267"/>
                  <a:gd name="connsiteX15" fmla="*/ 48462 w 106757"/>
                  <a:gd name="connsiteY15" fmla="*/ 18236 h 187267"/>
                  <a:gd name="connsiteX16" fmla="*/ 38959 w 106757"/>
                  <a:gd name="connsiteY16" fmla="*/ 19424 h 187267"/>
                  <a:gd name="connsiteX17" fmla="*/ 36753 w 106757"/>
                  <a:gd name="connsiteY17" fmla="*/ 16482 h 187267"/>
                  <a:gd name="connsiteX18" fmla="*/ 32228 w 106757"/>
                  <a:gd name="connsiteY18" fmla="*/ 4378 h 187267"/>
                  <a:gd name="connsiteX19" fmla="*/ 27194 w 106757"/>
                  <a:gd name="connsiteY19" fmla="*/ 136 h 187267"/>
                  <a:gd name="connsiteX20" fmla="*/ 27194 w 106757"/>
                  <a:gd name="connsiteY20" fmla="*/ 136 h 187267"/>
                  <a:gd name="connsiteX21" fmla="*/ 19218 w 106757"/>
                  <a:gd name="connsiteY21" fmla="*/ 5340 h 187267"/>
                  <a:gd name="connsiteX22" fmla="*/ 19218 w 106757"/>
                  <a:gd name="connsiteY22" fmla="*/ 7659 h 187267"/>
                  <a:gd name="connsiteX23" fmla="*/ 23744 w 106757"/>
                  <a:gd name="connsiteY23" fmla="*/ 41879 h 187267"/>
                  <a:gd name="connsiteX24" fmla="*/ 23744 w 106757"/>
                  <a:gd name="connsiteY24" fmla="*/ 43067 h 187267"/>
                  <a:gd name="connsiteX25" fmla="*/ 20746 w 106757"/>
                  <a:gd name="connsiteY25" fmla="*/ 119201 h 187267"/>
                  <a:gd name="connsiteX26" fmla="*/ 19897 w 106757"/>
                  <a:gd name="connsiteY26" fmla="*/ 121916 h 18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757" h="187267">
                    <a:moveTo>
                      <a:pt x="19897" y="121916"/>
                    </a:moveTo>
                    <a:lnTo>
                      <a:pt x="722" y="160718"/>
                    </a:lnTo>
                    <a:cubicBezTo>
                      <a:pt x="-951" y="164037"/>
                      <a:pt x="383" y="168085"/>
                      <a:pt x="3702" y="169759"/>
                    </a:cubicBezTo>
                    <a:cubicBezTo>
                      <a:pt x="3708" y="169762"/>
                      <a:pt x="3714" y="169765"/>
                      <a:pt x="3720" y="169768"/>
                    </a:cubicBezTo>
                    <a:lnTo>
                      <a:pt x="4229" y="169768"/>
                    </a:lnTo>
                    <a:lnTo>
                      <a:pt x="45973" y="186737"/>
                    </a:lnTo>
                    <a:cubicBezTo>
                      <a:pt x="49331" y="188160"/>
                      <a:pt x="53211" y="186624"/>
                      <a:pt x="54684" y="183287"/>
                    </a:cubicBezTo>
                    <a:lnTo>
                      <a:pt x="73293" y="142788"/>
                    </a:lnTo>
                    <a:cubicBezTo>
                      <a:pt x="73633" y="141981"/>
                      <a:pt x="74156" y="141265"/>
                      <a:pt x="74820" y="140695"/>
                    </a:cubicBezTo>
                    <a:lnTo>
                      <a:pt x="104629" y="112413"/>
                    </a:lnTo>
                    <a:cubicBezTo>
                      <a:pt x="106164" y="110954"/>
                      <a:pt x="106937" y="108865"/>
                      <a:pt x="106721" y="106757"/>
                    </a:cubicBezTo>
                    <a:lnTo>
                      <a:pt x="95748" y="23100"/>
                    </a:lnTo>
                    <a:cubicBezTo>
                      <a:pt x="95455" y="20988"/>
                      <a:pt x="94203" y="19130"/>
                      <a:pt x="92354" y="18066"/>
                    </a:cubicBezTo>
                    <a:lnTo>
                      <a:pt x="66845" y="3982"/>
                    </a:lnTo>
                    <a:cubicBezTo>
                      <a:pt x="63909" y="2321"/>
                      <a:pt x="60198" y="3068"/>
                      <a:pt x="58134" y="5735"/>
                    </a:cubicBezTo>
                    <a:lnTo>
                      <a:pt x="48462" y="18236"/>
                    </a:lnTo>
                    <a:cubicBezTo>
                      <a:pt x="46161" y="21180"/>
                      <a:pt x="41914" y="21711"/>
                      <a:pt x="38959" y="19424"/>
                    </a:cubicBezTo>
                    <a:cubicBezTo>
                      <a:pt x="37949" y="18683"/>
                      <a:pt x="37181" y="17659"/>
                      <a:pt x="36753" y="16482"/>
                    </a:cubicBezTo>
                    <a:lnTo>
                      <a:pt x="32228" y="4378"/>
                    </a:lnTo>
                    <a:cubicBezTo>
                      <a:pt x="31403" y="2184"/>
                      <a:pt x="29496" y="577"/>
                      <a:pt x="27194" y="136"/>
                    </a:cubicBezTo>
                    <a:lnTo>
                      <a:pt x="27194" y="136"/>
                    </a:lnTo>
                    <a:cubicBezTo>
                      <a:pt x="23560" y="-598"/>
                      <a:pt x="20010" y="1718"/>
                      <a:pt x="19218" y="5340"/>
                    </a:cubicBezTo>
                    <a:cubicBezTo>
                      <a:pt x="19105" y="6108"/>
                      <a:pt x="19105" y="6890"/>
                      <a:pt x="19218" y="7659"/>
                    </a:cubicBezTo>
                    <a:lnTo>
                      <a:pt x="23744" y="41879"/>
                    </a:lnTo>
                    <a:lnTo>
                      <a:pt x="23744" y="43067"/>
                    </a:lnTo>
                    <a:lnTo>
                      <a:pt x="20746" y="119201"/>
                    </a:lnTo>
                    <a:cubicBezTo>
                      <a:pt x="20638" y="120152"/>
                      <a:pt x="20350" y="121073"/>
                      <a:pt x="19897" y="121916"/>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29" name="Freeform: Shape 27">
                <a:extLst>
                  <a:ext uri="{FF2B5EF4-FFF2-40B4-BE49-F238E27FC236}">
                    <a16:creationId xmlns:a16="http://schemas.microsoft.com/office/drawing/2014/main" id="{2EB79AEB-7B21-788D-CFCE-3797FC82DBCC}"/>
                  </a:ext>
                </a:extLst>
              </p:cNvPr>
              <p:cNvSpPr/>
              <p:nvPr/>
            </p:nvSpPr>
            <p:spPr>
              <a:xfrm>
                <a:off x="1823292" y="3733159"/>
                <a:ext cx="200459" cy="556863"/>
              </a:xfrm>
              <a:custGeom>
                <a:avLst/>
                <a:gdLst>
                  <a:gd name="connsiteX0" fmla="*/ 0 w 200459"/>
                  <a:gd name="connsiteY0" fmla="*/ 418906 h 556863"/>
                  <a:gd name="connsiteX1" fmla="*/ 100060 w 200459"/>
                  <a:gd name="connsiteY1" fmla="*/ 472188 h 556863"/>
                  <a:gd name="connsiteX2" fmla="*/ 166126 w 200459"/>
                  <a:gd name="connsiteY2" fmla="*/ 383554 h 556863"/>
                  <a:gd name="connsiteX3" fmla="*/ 0 w 200459"/>
                  <a:gd name="connsiteY3" fmla="*/ 257588 h 556863"/>
                  <a:gd name="connsiteX4" fmla="*/ 36313 w 200459"/>
                  <a:gd name="connsiteY4" fmla="*/ 0 h 556863"/>
                  <a:gd name="connsiteX5" fmla="*/ 67536 w 200459"/>
                  <a:gd name="connsiteY5" fmla="*/ 257588 h 556863"/>
                  <a:gd name="connsiteX6" fmla="*/ 200459 w 200459"/>
                  <a:gd name="connsiteY6" fmla="*/ 352557 h 556863"/>
                  <a:gd name="connsiteX7" fmla="*/ 176477 w 200459"/>
                  <a:gd name="connsiteY7" fmla="*/ 542100 h 556863"/>
                  <a:gd name="connsiteX8" fmla="*/ 20702 w 200459"/>
                  <a:gd name="connsiteY8" fmla="*/ 556863 h 556863"/>
                  <a:gd name="connsiteX9" fmla="*/ 0 w 200459"/>
                  <a:gd name="connsiteY9" fmla="*/ 418906 h 55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459" h="556863">
                    <a:moveTo>
                      <a:pt x="0" y="418906"/>
                    </a:moveTo>
                    <a:lnTo>
                      <a:pt x="100060" y="472188"/>
                    </a:lnTo>
                    <a:lnTo>
                      <a:pt x="166126" y="383554"/>
                    </a:lnTo>
                    <a:lnTo>
                      <a:pt x="0" y="257588"/>
                    </a:lnTo>
                    <a:lnTo>
                      <a:pt x="36313" y="0"/>
                    </a:lnTo>
                    <a:lnTo>
                      <a:pt x="67536" y="257588"/>
                    </a:lnTo>
                    <a:lnTo>
                      <a:pt x="200459" y="352557"/>
                    </a:lnTo>
                    <a:lnTo>
                      <a:pt x="176477" y="542100"/>
                    </a:lnTo>
                    <a:lnTo>
                      <a:pt x="20702" y="556863"/>
                    </a:lnTo>
                    <a:lnTo>
                      <a:pt x="0" y="418906"/>
                    </a:lnTo>
                    <a:close/>
                  </a:path>
                </a:pathLst>
              </a:custGeom>
              <a:gradFill>
                <a:gsLst>
                  <a:gs pos="0">
                    <a:srgbClr val="000000">
                      <a:alpha val="0"/>
                    </a:srgbClr>
                  </a:gs>
                  <a:gs pos="91000">
                    <a:srgbClr val="000000">
                      <a:alpha val="80000"/>
                    </a:srgbClr>
                  </a:gs>
                  <a:gs pos="100000">
                    <a:srgbClr val="000000"/>
                  </a:gs>
                </a:gsLst>
                <a:lin ang="9518788"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0" name="Freeform: Shape 28">
                <a:extLst>
                  <a:ext uri="{FF2B5EF4-FFF2-40B4-BE49-F238E27FC236}">
                    <a16:creationId xmlns:a16="http://schemas.microsoft.com/office/drawing/2014/main" id="{DF0D5D81-091D-86A9-8714-854969DEBF72}"/>
                  </a:ext>
                </a:extLst>
              </p:cNvPr>
              <p:cNvSpPr/>
              <p:nvPr/>
            </p:nvSpPr>
            <p:spPr>
              <a:xfrm>
                <a:off x="1911474" y="3557418"/>
                <a:ext cx="162788" cy="413815"/>
              </a:xfrm>
              <a:custGeom>
                <a:avLst/>
                <a:gdLst>
                  <a:gd name="connsiteX0" fmla="*/ 30261 w 162788"/>
                  <a:gd name="connsiteY0" fmla="*/ 0 h 413815"/>
                  <a:gd name="connsiteX1" fmla="*/ 0 w 162788"/>
                  <a:gd name="connsiteY1" fmla="*/ 10068 h 413815"/>
                  <a:gd name="connsiteX2" fmla="*/ 19684 w 162788"/>
                  <a:gd name="connsiteY2" fmla="*/ 152324 h 413815"/>
                  <a:gd name="connsiteX3" fmla="*/ 62615 w 162788"/>
                  <a:gd name="connsiteY3" fmla="*/ 166635 h 413815"/>
                  <a:gd name="connsiteX4" fmla="*/ 37218 w 162788"/>
                  <a:gd name="connsiteY4" fmla="*/ 183547 h 413815"/>
                  <a:gd name="connsiteX5" fmla="*/ 162788 w 162788"/>
                  <a:gd name="connsiteY5" fmla="*/ 413815 h 413815"/>
                  <a:gd name="connsiteX6" fmla="*/ 30261 w 162788"/>
                  <a:gd name="connsiteY6" fmla="*/ 0 h 41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788" h="413815">
                    <a:moveTo>
                      <a:pt x="30261" y="0"/>
                    </a:moveTo>
                    <a:lnTo>
                      <a:pt x="0" y="10068"/>
                    </a:lnTo>
                    <a:lnTo>
                      <a:pt x="19684" y="152324"/>
                    </a:lnTo>
                    <a:lnTo>
                      <a:pt x="62615" y="166635"/>
                    </a:lnTo>
                    <a:lnTo>
                      <a:pt x="37218" y="183547"/>
                    </a:lnTo>
                    <a:lnTo>
                      <a:pt x="162788" y="413815"/>
                    </a:lnTo>
                    <a:lnTo>
                      <a:pt x="30261" y="0"/>
                    </a:lnTo>
                    <a:close/>
                  </a:path>
                </a:pathLst>
              </a:custGeom>
              <a:solidFill>
                <a:schemeClr val="tx2">
                  <a:lumMod val="40000"/>
                  <a:lumOff val="60000"/>
                </a:scheme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1" name="Freeform: Shape 29">
                <a:extLst>
                  <a:ext uri="{FF2B5EF4-FFF2-40B4-BE49-F238E27FC236}">
                    <a16:creationId xmlns:a16="http://schemas.microsoft.com/office/drawing/2014/main" id="{3DC5B3E5-D33D-E7C1-5794-BDABC89567A7}"/>
                  </a:ext>
                </a:extLst>
              </p:cNvPr>
              <p:cNvSpPr/>
              <p:nvPr/>
            </p:nvSpPr>
            <p:spPr>
              <a:xfrm>
                <a:off x="2024317" y="3557418"/>
                <a:ext cx="89539" cy="413815"/>
              </a:xfrm>
              <a:custGeom>
                <a:avLst/>
                <a:gdLst>
                  <a:gd name="connsiteX0" fmla="*/ 0 w 89539"/>
                  <a:gd name="connsiteY0" fmla="*/ 0 h 413815"/>
                  <a:gd name="connsiteX1" fmla="*/ 29752 w 89539"/>
                  <a:gd name="connsiteY1" fmla="*/ 244409 h 413815"/>
                  <a:gd name="connsiteX2" fmla="*/ 49945 w 89539"/>
                  <a:gd name="connsiteY2" fmla="*/ 413815 h 413815"/>
                  <a:gd name="connsiteX3" fmla="*/ 89539 w 89539"/>
                  <a:gd name="connsiteY3" fmla="*/ 200573 h 413815"/>
                  <a:gd name="connsiteX4" fmla="*/ 56054 w 89539"/>
                  <a:gd name="connsiteY4" fmla="*/ 160469 h 413815"/>
                  <a:gd name="connsiteX5" fmla="*/ 73645 w 89539"/>
                  <a:gd name="connsiteY5" fmla="*/ 131170 h 413815"/>
                  <a:gd name="connsiteX6" fmla="*/ 22738 w 89539"/>
                  <a:gd name="connsiteY6" fmla="*/ 3846 h 41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9" h="413815">
                    <a:moveTo>
                      <a:pt x="0" y="0"/>
                    </a:moveTo>
                    <a:cubicBezTo>
                      <a:pt x="0" y="0"/>
                      <a:pt x="15329" y="130095"/>
                      <a:pt x="29752" y="244409"/>
                    </a:cubicBezTo>
                    <a:cubicBezTo>
                      <a:pt x="39707" y="323201"/>
                      <a:pt x="50624" y="392548"/>
                      <a:pt x="49945" y="413815"/>
                    </a:cubicBezTo>
                    <a:lnTo>
                      <a:pt x="89539" y="200573"/>
                    </a:lnTo>
                    <a:lnTo>
                      <a:pt x="56054" y="160469"/>
                    </a:lnTo>
                    <a:lnTo>
                      <a:pt x="73645" y="131170"/>
                    </a:lnTo>
                    <a:lnTo>
                      <a:pt x="22738" y="3846"/>
                    </a:lnTo>
                    <a:close/>
                  </a:path>
                </a:pathLst>
              </a:custGeom>
              <a:gradFill>
                <a:gsLst>
                  <a:gs pos="36000">
                    <a:srgbClr val="00272E"/>
                  </a:gs>
                  <a:gs pos="75000">
                    <a:srgbClr val="3F80A1">
                      <a:alpha val="24706"/>
                    </a:srgbClr>
                  </a:gs>
                  <a:gs pos="100000">
                    <a:srgbClr val="69B9EB">
                      <a:alpha val="0"/>
                    </a:srgbClr>
                  </a:gs>
                </a:gsLst>
                <a:lin ang="351329"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2" name="Freeform: Shape 30">
                <a:extLst>
                  <a:ext uri="{FF2B5EF4-FFF2-40B4-BE49-F238E27FC236}">
                    <a16:creationId xmlns:a16="http://schemas.microsoft.com/office/drawing/2014/main" id="{4BC7D92A-AFDE-86AA-6644-66D099F1E75B}"/>
                  </a:ext>
                </a:extLst>
              </p:cNvPr>
              <p:cNvSpPr/>
              <p:nvPr/>
            </p:nvSpPr>
            <p:spPr>
              <a:xfrm>
                <a:off x="1953104" y="3587566"/>
                <a:ext cx="121157" cy="383666"/>
              </a:xfrm>
              <a:custGeom>
                <a:avLst/>
                <a:gdLst>
                  <a:gd name="connsiteX0" fmla="*/ 0 w 121157"/>
                  <a:gd name="connsiteY0" fmla="*/ 5204 h 383666"/>
                  <a:gd name="connsiteX1" fmla="*/ 75455 w 121157"/>
                  <a:gd name="connsiteY1" fmla="*/ 0 h 383666"/>
                  <a:gd name="connsiteX2" fmla="*/ 121158 w 121157"/>
                  <a:gd name="connsiteY2" fmla="*/ 383667 h 383666"/>
                </a:gdLst>
                <a:ahLst/>
                <a:cxnLst>
                  <a:cxn ang="0">
                    <a:pos x="connsiteX0" y="connsiteY0"/>
                  </a:cxn>
                  <a:cxn ang="0">
                    <a:pos x="connsiteX1" y="connsiteY1"/>
                  </a:cxn>
                  <a:cxn ang="0">
                    <a:pos x="connsiteX2" y="connsiteY2"/>
                  </a:cxn>
                </a:cxnLst>
                <a:rect l="l" t="t" r="r" b="b"/>
                <a:pathLst>
                  <a:path w="121157" h="383666">
                    <a:moveTo>
                      <a:pt x="0" y="5204"/>
                    </a:moveTo>
                    <a:cubicBezTo>
                      <a:pt x="0" y="5204"/>
                      <a:pt x="38859" y="39142"/>
                      <a:pt x="75455" y="0"/>
                    </a:cubicBezTo>
                    <a:lnTo>
                      <a:pt x="121158" y="383667"/>
                    </a:lnTo>
                    <a:close/>
                  </a:path>
                </a:pathLst>
              </a:custGeom>
              <a:solidFill>
                <a:srgbClr val="FFFFF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3" name="Freeform: Shape 31">
                <a:extLst>
                  <a:ext uri="{FF2B5EF4-FFF2-40B4-BE49-F238E27FC236}">
                    <a16:creationId xmlns:a16="http://schemas.microsoft.com/office/drawing/2014/main" id="{191BE268-145E-D0B1-6AAC-84374A179A5E}"/>
                  </a:ext>
                </a:extLst>
              </p:cNvPr>
              <p:cNvSpPr/>
              <p:nvPr/>
            </p:nvSpPr>
            <p:spPr>
              <a:xfrm>
                <a:off x="1984327" y="3606175"/>
                <a:ext cx="32693" cy="42931"/>
              </a:xfrm>
              <a:custGeom>
                <a:avLst/>
                <a:gdLst>
                  <a:gd name="connsiteX0" fmla="*/ 10125 w 32693"/>
                  <a:gd name="connsiteY0" fmla="*/ 0 h 42931"/>
                  <a:gd name="connsiteX1" fmla="*/ 0 w 32693"/>
                  <a:gd name="connsiteY1" fmla="*/ 30261 h 42931"/>
                  <a:gd name="connsiteX2" fmla="*/ 24379 w 32693"/>
                  <a:gd name="connsiteY2" fmla="*/ 42931 h 42931"/>
                  <a:gd name="connsiteX3" fmla="*/ 32693 w 32693"/>
                  <a:gd name="connsiteY3" fmla="*/ 15611 h 42931"/>
                  <a:gd name="connsiteX4" fmla="*/ 10125 w 32693"/>
                  <a:gd name="connsiteY4" fmla="*/ 0 h 4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3" h="42931">
                    <a:moveTo>
                      <a:pt x="10125" y="0"/>
                    </a:moveTo>
                    <a:lnTo>
                      <a:pt x="0" y="30261"/>
                    </a:lnTo>
                    <a:lnTo>
                      <a:pt x="24379" y="42931"/>
                    </a:lnTo>
                    <a:lnTo>
                      <a:pt x="32693" y="15611"/>
                    </a:lnTo>
                    <a:lnTo>
                      <a:pt x="10125" y="0"/>
                    </a:lnTo>
                    <a:close/>
                  </a:path>
                </a:pathLst>
              </a:custGeom>
              <a:solidFill>
                <a:schemeClr val="tx2">
                  <a:lumMod val="40000"/>
                  <a:lumOff val="60000"/>
                </a:scheme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4" name="Freeform: Shape 32">
                <a:extLst>
                  <a:ext uri="{FF2B5EF4-FFF2-40B4-BE49-F238E27FC236}">
                    <a16:creationId xmlns:a16="http://schemas.microsoft.com/office/drawing/2014/main" id="{6A198515-6BAA-23E7-984C-BC8862D691C3}"/>
                  </a:ext>
                </a:extLst>
              </p:cNvPr>
              <p:cNvSpPr/>
              <p:nvPr/>
            </p:nvSpPr>
            <p:spPr>
              <a:xfrm>
                <a:off x="2003162" y="3641584"/>
                <a:ext cx="71099" cy="329649"/>
              </a:xfrm>
              <a:custGeom>
                <a:avLst/>
                <a:gdLst>
                  <a:gd name="connsiteX0" fmla="*/ 25623 w 71099"/>
                  <a:gd name="connsiteY0" fmla="*/ 187676 h 329649"/>
                  <a:gd name="connsiteX1" fmla="*/ 0 w 71099"/>
                  <a:gd name="connsiteY1" fmla="*/ 3281 h 329649"/>
                  <a:gd name="connsiteX2" fmla="*/ 7806 w 71099"/>
                  <a:gd name="connsiteY2" fmla="*/ 0 h 329649"/>
                  <a:gd name="connsiteX3" fmla="*/ 48248 w 71099"/>
                  <a:gd name="connsiteY3" fmla="*/ 137844 h 329649"/>
                  <a:gd name="connsiteX4" fmla="*/ 71100 w 71099"/>
                  <a:gd name="connsiteY4" fmla="*/ 329649 h 329649"/>
                  <a:gd name="connsiteX5" fmla="*/ 25623 w 71099"/>
                  <a:gd name="connsiteY5" fmla="*/ 187676 h 32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99" h="329649">
                    <a:moveTo>
                      <a:pt x="25623" y="187676"/>
                    </a:moveTo>
                    <a:lnTo>
                      <a:pt x="0" y="3281"/>
                    </a:lnTo>
                    <a:lnTo>
                      <a:pt x="7806" y="0"/>
                    </a:lnTo>
                    <a:lnTo>
                      <a:pt x="48248" y="137844"/>
                    </a:lnTo>
                    <a:lnTo>
                      <a:pt x="71100" y="329649"/>
                    </a:lnTo>
                    <a:lnTo>
                      <a:pt x="25623" y="187676"/>
                    </a:lnTo>
                    <a:close/>
                  </a:path>
                </a:pathLst>
              </a:custGeom>
              <a:solidFill>
                <a:schemeClr val="tx2">
                  <a:lumMod val="60000"/>
                  <a:lumOff val="40000"/>
                </a:scheme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5" name="Freeform: Shape 33">
                <a:extLst>
                  <a:ext uri="{FF2B5EF4-FFF2-40B4-BE49-F238E27FC236}">
                    <a16:creationId xmlns:a16="http://schemas.microsoft.com/office/drawing/2014/main" id="{86C4D967-8443-5514-8F53-55C07E106CD8}"/>
                  </a:ext>
                </a:extLst>
              </p:cNvPr>
              <p:cNvSpPr/>
              <p:nvPr/>
            </p:nvSpPr>
            <p:spPr>
              <a:xfrm>
                <a:off x="1942074" y="4135549"/>
                <a:ext cx="158942" cy="85362"/>
              </a:xfrm>
              <a:custGeom>
                <a:avLst/>
                <a:gdLst>
                  <a:gd name="connsiteX0" fmla="*/ 0 w 158942"/>
                  <a:gd name="connsiteY0" fmla="*/ 44685 h 85362"/>
                  <a:gd name="connsiteX1" fmla="*/ 64651 w 158942"/>
                  <a:gd name="connsiteY1" fmla="*/ 84731 h 85362"/>
                  <a:gd name="connsiteX2" fmla="*/ 141295 w 158942"/>
                  <a:gd name="connsiteY2" fmla="*/ 79075 h 85362"/>
                  <a:gd name="connsiteX3" fmla="*/ 150175 w 158942"/>
                  <a:gd name="connsiteY3" fmla="*/ 69912 h 85362"/>
                  <a:gd name="connsiteX4" fmla="*/ 158942 w 158942"/>
                  <a:gd name="connsiteY4" fmla="*/ 55658 h 85362"/>
                  <a:gd name="connsiteX5" fmla="*/ 136317 w 158942"/>
                  <a:gd name="connsiteY5" fmla="*/ 41008 h 85362"/>
                  <a:gd name="connsiteX6" fmla="*/ 130661 w 158942"/>
                  <a:gd name="connsiteY6" fmla="*/ 33202 h 85362"/>
                  <a:gd name="connsiteX7" fmla="*/ 88182 w 158942"/>
                  <a:gd name="connsiteY7" fmla="*/ 18553 h 85362"/>
                  <a:gd name="connsiteX8" fmla="*/ 110807 w 158942"/>
                  <a:gd name="connsiteY8" fmla="*/ 4921 h 85362"/>
                  <a:gd name="connsiteX9" fmla="*/ 103510 w 158942"/>
                  <a:gd name="connsiteY9" fmla="*/ 0 h 85362"/>
                  <a:gd name="connsiteX10" fmla="*/ 31619 w 158942"/>
                  <a:gd name="connsiteY10" fmla="*/ 2093 h 8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942" h="85362">
                    <a:moveTo>
                      <a:pt x="0" y="44685"/>
                    </a:moveTo>
                    <a:cubicBezTo>
                      <a:pt x="0" y="44685"/>
                      <a:pt x="47513" y="81733"/>
                      <a:pt x="64651" y="84731"/>
                    </a:cubicBezTo>
                    <a:cubicBezTo>
                      <a:pt x="81790" y="87729"/>
                      <a:pt x="141295" y="79075"/>
                      <a:pt x="141295" y="79075"/>
                    </a:cubicBezTo>
                    <a:lnTo>
                      <a:pt x="150175" y="69912"/>
                    </a:lnTo>
                    <a:lnTo>
                      <a:pt x="158942" y="55658"/>
                    </a:lnTo>
                    <a:cubicBezTo>
                      <a:pt x="151719" y="50299"/>
                      <a:pt x="144162" y="45406"/>
                      <a:pt x="136317" y="41008"/>
                    </a:cubicBezTo>
                    <a:cubicBezTo>
                      <a:pt x="131905" y="39538"/>
                      <a:pt x="130661" y="33202"/>
                      <a:pt x="130661" y="33202"/>
                    </a:cubicBezTo>
                    <a:lnTo>
                      <a:pt x="88182" y="18553"/>
                    </a:lnTo>
                    <a:cubicBezTo>
                      <a:pt x="88182" y="18553"/>
                      <a:pt x="109676" y="8315"/>
                      <a:pt x="110807" y="4921"/>
                    </a:cubicBezTo>
                    <a:cubicBezTo>
                      <a:pt x="111938" y="1527"/>
                      <a:pt x="103510" y="0"/>
                      <a:pt x="103510" y="0"/>
                    </a:cubicBezTo>
                    <a:cubicBezTo>
                      <a:pt x="103510" y="0"/>
                      <a:pt x="37275" y="7070"/>
                      <a:pt x="31619" y="2093"/>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6" name="Freeform: Shape 34">
                <a:extLst>
                  <a:ext uri="{FF2B5EF4-FFF2-40B4-BE49-F238E27FC236}">
                    <a16:creationId xmlns:a16="http://schemas.microsoft.com/office/drawing/2014/main" id="{96304644-E8A4-E435-22EA-3E7083DC5C46}"/>
                  </a:ext>
                </a:extLst>
              </p:cNvPr>
              <p:cNvSpPr/>
              <p:nvPr/>
            </p:nvSpPr>
            <p:spPr>
              <a:xfrm>
                <a:off x="1864922" y="4279728"/>
                <a:ext cx="88125" cy="762186"/>
              </a:xfrm>
              <a:custGeom>
                <a:avLst/>
                <a:gdLst>
                  <a:gd name="connsiteX0" fmla="*/ 88125 w 88125"/>
                  <a:gd name="connsiteY0" fmla="*/ 0 h 762186"/>
                  <a:gd name="connsiteX1" fmla="*/ 84392 w 88125"/>
                  <a:gd name="connsiteY1" fmla="*/ 725704 h 762186"/>
                  <a:gd name="connsiteX2" fmla="*/ 19401 w 88125"/>
                  <a:gd name="connsiteY2" fmla="*/ 762187 h 762186"/>
                  <a:gd name="connsiteX3" fmla="*/ 56506 w 88125"/>
                  <a:gd name="connsiteY3" fmla="*/ 736847 h 762186"/>
                  <a:gd name="connsiteX4" fmla="*/ 0 w 88125"/>
                  <a:gd name="connsiteY4" fmla="*/ 8315 h 762186"/>
                  <a:gd name="connsiteX5" fmla="*/ 88125 w 88125"/>
                  <a:gd name="connsiteY5" fmla="*/ 0 h 76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5" h="762186">
                    <a:moveTo>
                      <a:pt x="88125" y="0"/>
                    </a:moveTo>
                    <a:lnTo>
                      <a:pt x="84392" y="725704"/>
                    </a:lnTo>
                    <a:lnTo>
                      <a:pt x="19401" y="762187"/>
                    </a:lnTo>
                    <a:lnTo>
                      <a:pt x="56506" y="736847"/>
                    </a:lnTo>
                    <a:lnTo>
                      <a:pt x="0" y="8315"/>
                    </a:lnTo>
                    <a:lnTo>
                      <a:pt x="88125" y="0"/>
                    </a:lnTo>
                    <a:close/>
                  </a:path>
                </a:pathLst>
              </a:custGeom>
              <a:gradFill>
                <a:gsLst>
                  <a:gs pos="0">
                    <a:srgbClr val="000000">
                      <a:alpha val="0"/>
                    </a:srgbClr>
                  </a:gs>
                  <a:gs pos="91000">
                    <a:srgbClr val="000000">
                      <a:alpha val="80000"/>
                    </a:srgbClr>
                  </a:gs>
                  <a:gs pos="100000">
                    <a:srgbClr val="000000"/>
                  </a:gs>
                </a:gsLst>
                <a:lin ang="12665138"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7" name="Freeform: Shape 35">
                <a:extLst>
                  <a:ext uri="{FF2B5EF4-FFF2-40B4-BE49-F238E27FC236}">
                    <a16:creationId xmlns:a16="http://schemas.microsoft.com/office/drawing/2014/main" id="{5FFA5123-081E-935A-948B-F0CAC6948E05}"/>
                  </a:ext>
                </a:extLst>
              </p:cNvPr>
              <p:cNvSpPr/>
              <p:nvPr/>
            </p:nvSpPr>
            <p:spPr>
              <a:xfrm>
                <a:off x="1985282" y="3506059"/>
                <a:ext cx="106288" cy="61007"/>
              </a:xfrm>
              <a:custGeom>
                <a:avLst/>
                <a:gdLst>
                  <a:gd name="connsiteX0" fmla="*/ 40054 w 106288"/>
                  <a:gd name="connsiteY0" fmla="*/ 34107 h 61007"/>
                  <a:gd name="connsiteX1" fmla="*/ 40054 w 106288"/>
                  <a:gd name="connsiteY1" fmla="*/ 59561 h 61007"/>
                  <a:gd name="connsiteX2" fmla="*/ 36038 w 106288"/>
                  <a:gd name="connsiteY2" fmla="*/ 60579 h 61007"/>
                  <a:gd name="connsiteX3" fmla="*/ 7756 w 106288"/>
                  <a:gd name="connsiteY3" fmla="*/ 46269 h 61007"/>
                  <a:gd name="connsiteX4" fmla="*/ 24103 w 106288"/>
                  <a:gd name="connsiteY4" fmla="*/ 3337 h 61007"/>
                  <a:gd name="connsiteX5" fmla="*/ 106289 w 106288"/>
                  <a:gd name="connsiteY5" fmla="*/ 0 h 61007"/>
                  <a:gd name="connsiteX6" fmla="*/ 40054 w 106288"/>
                  <a:gd name="connsiteY6" fmla="*/ 34107 h 6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8" h="61007">
                    <a:moveTo>
                      <a:pt x="40054" y="34107"/>
                    </a:moveTo>
                    <a:cubicBezTo>
                      <a:pt x="38809" y="42546"/>
                      <a:pt x="38809" y="51122"/>
                      <a:pt x="40054" y="59561"/>
                    </a:cubicBezTo>
                    <a:cubicBezTo>
                      <a:pt x="38243" y="60013"/>
                      <a:pt x="36886" y="60296"/>
                      <a:pt x="36038" y="60579"/>
                    </a:cubicBezTo>
                    <a:cubicBezTo>
                      <a:pt x="31456" y="61823"/>
                      <a:pt x="19069" y="61258"/>
                      <a:pt x="7756" y="46269"/>
                    </a:cubicBezTo>
                    <a:cubicBezTo>
                      <a:pt x="-3556" y="31279"/>
                      <a:pt x="-5819" y="-9559"/>
                      <a:pt x="24103" y="3337"/>
                    </a:cubicBezTo>
                    <a:cubicBezTo>
                      <a:pt x="44579" y="12161"/>
                      <a:pt x="83664" y="5260"/>
                      <a:pt x="106289" y="0"/>
                    </a:cubicBezTo>
                    <a:cubicBezTo>
                      <a:pt x="76650" y="15668"/>
                      <a:pt x="36264" y="11652"/>
                      <a:pt x="40054" y="34107"/>
                    </a:cubicBezTo>
                    <a:close/>
                  </a:path>
                </a:pathLst>
              </a:custGeom>
              <a:gradFill>
                <a:gsLst>
                  <a:gs pos="0">
                    <a:srgbClr val="ECC4D7"/>
                  </a:gs>
                  <a:gs pos="42000">
                    <a:srgbClr val="EFD4D1"/>
                  </a:gs>
                  <a:gs pos="100000">
                    <a:srgbClr val="F2EAC9"/>
                  </a:gs>
                </a:gsLst>
                <a:lin ang="3152244"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grpSp>
      <p:sp>
        <p:nvSpPr>
          <p:cNvPr id="3" name="TextBox 2">
            <a:extLst>
              <a:ext uri="{FF2B5EF4-FFF2-40B4-BE49-F238E27FC236}">
                <a16:creationId xmlns:a16="http://schemas.microsoft.com/office/drawing/2014/main" id="{5127C0B9-05F9-989E-36B8-935D7C144255}"/>
              </a:ext>
            </a:extLst>
          </p:cNvPr>
          <p:cNvSpPr txBox="1"/>
          <p:nvPr/>
        </p:nvSpPr>
        <p:spPr>
          <a:xfrm>
            <a:off x="1243012" y="3022843"/>
            <a:ext cx="1836870" cy="307777"/>
          </a:xfrm>
          <a:prstGeom prst="rect">
            <a:avLst/>
          </a:prstGeom>
          <a:noFill/>
        </p:spPr>
        <p:txBody>
          <a:bodyPr wrap="square" rtlCol="0">
            <a:spAutoFit/>
          </a:bodyPr>
          <a:lstStyle/>
          <a:p>
            <a:pPr algn="ctr" defTabSz="685800"/>
            <a:r>
              <a:rPr lang="pt-BR" sz="1400" b="1" dirty="0">
                <a:solidFill>
                  <a:prstClr val="black"/>
                </a:solidFill>
                <a:latin typeface="Gotham HTF"/>
              </a:rPr>
              <a:t>Dirigir um carro?</a:t>
            </a:r>
          </a:p>
        </p:txBody>
      </p:sp>
      <p:sp>
        <p:nvSpPr>
          <p:cNvPr id="2" name="TextBox 6">
            <a:extLst>
              <a:ext uri="{FF2B5EF4-FFF2-40B4-BE49-F238E27FC236}">
                <a16:creationId xmlns:a16="http://schemas.microsoft.com/office/drawing/2014/main" id="{0443CB06-32CC-BF5F-571B-EE5CEDCE479E}"/>
              </a:ext>
            </a:extLst>
          </p:cNvPr>
          <p:cNvSpPr txBox="1"/>
          <p:nvPr/>
        </p:nvSpPr>
        <p:spPr>
          <a:xfrm>
            <a:off x="228600" y="133350"/>
            <a:ext cx="8015808" cy="584775"/>
          </a:xfrm>
          <a:prstGeom prst="rect">
            <a:avLst/>
          </a:prstGeom>
          <a:noFill/>
        </p:spPr>
        <p:txBody>
          <a:bodyPr wrap="square" rtlCol="0">
            <a:spAutoFit/>
          </a:bodyPr>
          <a:lstStyle/>
          <a:p>
            <a:r>
              <a:rPr lang="pt-BR" sz="3200" dirty="0">
                <a:solidFill>
                  <a:srgbClr val="ED145B"/>
                </a:solidFill>
                <a:latin typeface="Gotham HTF" pitchFamily="50" charset="0"/>
                <a:cs typeface="Gotham HTF Light"/>
              </a:rPr>
              <a:t>Quais as aplicações da VC?</a:t>
            </a:r>
          </a:p>
        </p:txBody>
      </p:sp>
      <p:pic>
        <p:nvPicPr>
          <p:cNvPr id="67" name="Mídia Online 1" title="Tesla Autopilot Augmented Vision Test">
            <a:hlinkClick r:id="" action="ppaction://media"/>
            <a:extLst>
              <a:ext uri="{FF2B5EF4-FFF2-40B4-BE49-F238E27FC236}">
                <a16:creationId xmlns:a16="http://schemas.microsoft.com/office/drawing/2014/main" id="{D75B7141-8E19-DCB5-2315-1D3C3F74C914}"/>
              </a:ext>
            </a:extLst>
          </p:cNvPr>
          <p:cNvPicPr>
            <a:picLocks noRot="1" noChangeAspect="1"/>
          </p:cNvPicPr>
          <p:nvPr>
            <a:videoFile r:link="rId1"/>
            <p:custDataLst>
              <p:tags r:id="rId2"/>
            </p:custDataLst>
          </p:nvPr>
        </p:nvPicPr>
        <p:blipFill>
          <a:blip r:embed="rId5"/>
          <a:stretch>
            <a:fillRect/>
          </a:stretch>
        </p:blipFill>
        <p:spPr>
          <a:xfrm>
            <a:off x="3420472" y="1404000"/>
            <a:ext cx="5400000" cy="4050000"/>
          </a:xfrm>
          <a:prstGeom prst="rect">
            <a:avLst/>
          </a:prstGeom>
        </p:spPr>
      </p:pic>
    </p:spTree>
    <p:extLst>
      <p:ext uri="{BB962C8B-B14F-4D97-AF65-F5344CB8AC3E}">
        <p14:creationId xmlns:p14="http://schemas.microsoft.com/office/powerpoint/2010/main" val="28030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7"/>
                                        </p:tgtEl>
                                      </p:cBhvr>
                                    </p:cmd>
                                  </p:childTnLst>
                                </p:cTn>
                              </p:par>
                            </p:childTnLst>
                          </p:cTn>
                        </p:par>
                      </p:childTnLst>
                    </p:cTn>
                  </p:par>
                </p:childTnLst>
              </p:cTn>
              <p:nextCondLst>
                <p:cond evt="onClick" delay="0">
                  <p:tgtEl>
                    <p:spTgt spid="67"/>
                  </p:tgtEl>
                </p:cond>
              </p:nextCondLst>
            </p:seq>
            <p:video>
              <p:cMediaNode vol="80000">
                <p:cTn id="12" fill="hold" display="0">
                  <p:stCondLst>
                    <p:cond delay="indefinite"/>
                  </p:stCondLst>
                </p:cTn>
                <p:tgtEl>
                  <p:spTgt spid="6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1">
            <a:extLst>
              <a:ext uri="{FF2B5EF4-FFF2-40B4-BE49-F238E27FC236}">
                <a16:creationId xmlns:a16="http://schemas.microsoft.com/office/drawing/2014/main" id="{8B2DE2C0-2285-18A1-B7E9-B5BAE2589C3F}"/>
              </a:ext>
            </a:extLst>
          </p:cNvPr>
          <p:cNvGrpSpPr/>
          <p:nvPr/>
        </p:nvGrpSpPr>
        <p:grpSpPr>
          <a:xfrm>
            <a:off x="510655" y="2592761"/>
            <a:ext cx="2693193" cy="2564431"/>
            <a:chOff x="529074" y="2079766"/>
            <a:chExt cx="3155254" cy="3004401"/>
          </a:xfrm>
        </p:grpSpPr>
        <p:grpSp>
          <p:nvGrpSpPr>
            <p:cNvPr id="24" name="Graphic 15" descr="{&quot;Key&quot;:&quot;POWER_USER_SHAPE_ICON&quot;,&quot;Value&quot;:&quot;POWER_USER_SHAPE_ICON_STYLE_1&quot;}">
              <a:extLst>
                <a:ext uri="{FF2B5EF4-FFF2-40B4-BE49-F238E27FC236}">
                  <a16:creationId xmlns:a16="http://schemas.microsoft.com/office/drawing/2014/main" id="{82632EF2-CAA9-7478-AB88-1C7232B0D53B}"/>
                </a:ext>
              </a:extLst>
            </p:cNvPr>
            <p:cNvGrpSpPr/>
            <p:nvPr/>
          </p:nvGrpSpPr>
          <p:grpSpPr>
            <a:xfrm>
              <a:off x="1184073" y="2461000"/>
              <a:ext cx="2500255" cy="2580971"/>
              <a:chOff x="1184073" y="2461000"/>
              <a:chExt cx="2500255" cy="2580971"/>
            </a:xfrm>
          </p:grpSpPr>
          <p:sp>
            <p:nvSpPr>
              <p:cNvPr id="38" name="Freeform: Shape 36">
                <a:extLst>
                  <a:ext uri="{FF2B5EF4-FFF2-40B4-BE49-F238E27FC236}">
                    <a16:creationId xmlns:a16="http://schemas.microsoft.com/office/drawing/2014/main" id="{73458122-0AAE-F327-D967-20879908158E}"/>
                  </a:ext>
                </a:extLst>
              </p:cNvPr>
              <p:cNvSpPr/>
              <p:nvPr/>
            </p:nvSpPr>
            <p:spPr>
              <a:xfrm>
                <a:off x="1184073" y="2461000"/>
                <a:ext cx="2500255" cy="1829022"/>
              </a:xfrm>
              <a:custGeom>
                <a:avLst/>
                <a:gdLst>
                  <a:gd name="connsiteX0" fmla="*/ 0 w 2500255"/>
                  <a:gd name="connsiteY0" fmla="*/ 0 h 1829022"/>
                  <a:gd name="connsiteX1" fmla="*/ 2500256 w 2500255"/>
                  <a:gd name="connsiteY1" fmla="*/ 0 h 1829022"/>
                  <a:gd name="connsiteX2" fmla="*/ 2500256 w 2500255"/>
                  <a:gd name="connsiteY2" fmla="*/ 1829022 h 1829022"/>
                  <a:gd name="connsiteX3" fmla="*/ 0 w 2500255"/>
                  <a:gd name="connsiteY3" fmla="*/ 1829022 h 1829022"/>
                  <a:gd name="connsiteX4" fmla="*/ 0 w 2500255"/>
                  <a:gd name="connsiteY4" fmla="*/ 0 h 182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255" h="1829022">
                    <a:moveTo>
                      <a:pt x="0" y="0"/>
                    </a:moveTo>
                    <a:lnTo>
                      <a:pt x="2500256" y="0"/>
                    </a:lnTo>
                    <a:lnTo>
                      <a:pt x="2500256" y="1829022"/>
                    </a:lnTo>
                    <a:lnTo>
                      <a:pt x="0" y="1829022"/>
                    </a:lnTo>
                    <a:lnTo>
                      <a:pt x="0" y="0"/>
                    </a:lnTo>
                    <a:close/>
                  </a:path>
                </a:pathLst>
              </a:custGeom>
              <a:solidFill>
                <a:srgbClr val="E7E6E6"/>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9" name="Freeform: Shape 37">
                <a:extLst>
                  <a:ext uri="{FF2B5EF4-FFF2-40B4-BE49-F238E27FC236}">
                    <a16:creationId xmlns:a16="http://schemas.microsoft.com/office/drawing/2014/main" id="{93BFB4A0-5DA1-0AEE-4AC8-B09813413021}"/>
                  </a:ext>
                </a:extLst>
              </p:cNvPr>
              <p:cNvSpPr/>
              <p:nvPr/>
            </p:nvSpPr>
            <p:spPr>
              <a:xfrm>
                <a:off x="2108822" y="3584342"/>
                <a:ext cx="308211" cy="395222"/>
              </a:xfrm>
              <a:custGeom>
                <a:avLst/>
                <a:gdLst>
                  <a:gd name="connsiteX0" fmla="*/ 308212 w 308211"/>
                  <a:gd name="connsiteY0" fmla="*/ 197518 h 395222"/>
                  <a:gd name="connsiteX1" fmla="*/ 243391 w 308211"/>
                  <a:gd name="connsiteY1" fmla="*/ 170990 h 395222"/>
                  <a:gd name="connsiteX2" fmla="*/ 232078 w 308211"/>
                  <a:gd name="connsiteY2" fmla="*/ 166409 h 395222"/>
                  <a:gd name="connsiteX3" fmla="*/ 178796 w 308211"/>
                  <a:gd name="connsiteY3" fmla="*/ 237565 h 395222"/>
                  <a:gd name="connsiteX4" fmla="*/ 74041 w 308211"/>
                  <a:gd name="connsiteY4" fmla="*/ 0 h 395222"/>
                  <a:gd name="connsiteX5" fmla="*/ 0 w 308211"/>
                  <a:gd name="connsiteY5" fmla="*/ 186658 h 395222"/>
                  <a:gd name="connsiteX6" fmla="*/ 135468 w 308211"/>
                  <a:gd name="connsiteY6" fmla="*/ 376879 h 395222"/>
                  <a:gd name="connsiteX7" fmla="*/ 196452 w 308211"/>
                  <a:gd name="connsiteY7" fmla="*/ 387097 h 395222"/>
                  <a:gd name="connsiteX8" fmla="*/ 210641 w 308211"/>
                  <a:gd name="connsiteY8" fmla="*/ 370092 h 39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211" h="395222">
                    <a:moveTo>
                      <a:pt x="308212" y="197518"/>
                    </a:moveTo>
                    <a:lnTo>
                      <a:pt x="243391" y="170990"/>
                    </a:lnTo>
                    <a:lnTo>
                      <a:pt x="232078" y="166409"/>
                    </a:lnTo>
                    <a:lnTo>
                      <a:pt x="178796" y="237565"/>
                    </a:lnTo>
                    <a:lnTo>
                      <a:pt x="74041" y="0"/>
                    </a:lnTo>
                    <a:lnTo>
                      <a:pt x="0" y="186658"/>
                    </a:lnTo>
                    <a:lnTo>
                      <a:pt x="135468" y="376879"/>
                    </a:lnTo>
                    <a:cubicBezTo>
                      <a:pt x="149487" y="396541"/>
                      <a:pt x="176791" y="401116"/>
                      <a:pt x="196452" y="387097"/>
                    </a:cubicBezTo>
                    <a:cubicBezTo>
                      <a:pt x="202563" y="382740"/>
                      <a:pt x="207449" y="376884"/>
                      <a:pt x="210641" y="370092"/>
                    </a:cubicBezTo>
                    <a:close/>
                  </a:path>
                </a:pathLst>
              </a:custGeom>
              <a:solidFill>
                <a:srgbClr val="0B274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0" name="Freeform: Shape 38">
                <a:extLst>
                  <a:ext uri="{FF2B5EF4-FFF2-40B4-BE49-F238E27FC236}">
                    <a16:creationId xmlns:a16="http://schemas.microsoft.com/office/drawing/2014/main" id="{A168644F-AEB9-661E-BB4E-C49427904D50}"/>
                  </a:ext>
                </a:extLst>
              </p:cNvPr>
              <p:cNvSpPr/>
              <p:nvPr/>
            </p:nvSpPr>
            <p:spPr>
              <a:xfrm>
                <a:off x="2108822" y="3584342"/>
                <a:ext cx="308211" cy="395222"/>
              </a:xfrm>
              <a:custGeom>
                <a:avLst/>
                <a:gdLst>
                  <a:gd name="connsiteX0" fmla="*/ 308212 w 308211"/>
                  <a:gd name="connsiteY0" fmla="*/ 197518 h 395222"/>
                  <a:gd name="connsiteX1" fmla="*/ 243391 w 308211"/>
                  <a:gd name="connsiteY1" fmla="*/ 170990 h 395222"/>
                  <a:gd name="connsiteX2" fmla="*/ 232078 w 308211"/>
                  <a:gd name="connsiteY2" fmla="*/ 166409 h 395222"/>
                  <a:gd name="connsiteX3" fmla="*/ 178796 w 308211"/>
                  <a:gd name="connsiteY3" fmla="*/ 237565 h 395222"/>
                  <a:gd name="connsiteX4" fmla="*/ 74041 w 308211"/>
                  <a:gd name="connsiteY4" fmla="*/ 0 h 395222"/>
                  <a:gd name="connsiteX5" fmla="*/ 0 w 308211"/>
                  <a:gd name="connsiteY5" fmla="*/ 186658 h 395222"/>
                  <a:gd name="connsiteX6" fmla="*/ 135468 w 308211"/>
                  <a:gd name="connsiteY6" fmla="*/ 376879 h 395222"/>
                  <a:gd name="connsiteX7" fmla="*/ 196452 w 308211"/>
                  <a:gd name="connsiteY7" fmla="*/ 387097 h 395222"/>
                  <a:gd name="connsiteX8" fmla="*/ 210641 w 308211"/>
                  <a:gd name="connsiteY8" fmla="*/ 370092 h 39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211" h="395222">
                    <a:moveTo>
                      <a:pt x="308212" y="197518"/>
                    </a:moveTo>
                    <a:lnTo>
                      <a:pt x="243391" y="170990"/>
                    </a:lnTo>
                    <a:lnTo>
                      <a:pt x="232078" y="166409"/>
                    </a:lnTo>
                    <a:lnTo>
                      <a:pt x="178796" y="237565"/>
                    </a:lnTo>
                    <a:lnTo>
                      <a:pt x="74041" y="0"/>
                    </a:lnTo>
                    <a:lnTo>
                      <a:pt x="0" y="186658"/>
                    </a:lnTo>
                    <a:lnTo>
                      <a:pt x="135468" y="376879"/>
                    </a:lnTo>
                    <a:cubicBezTo>
                      <a:pt x="149487" y="396541"/>
                      <a:pt x="176791" y="401116"/>
                      <a:pt x="196452" y="387097"/>
                    </a:cubicBezTo>
                    <a:cubicBezTo>
                      <a:pt x="202563" y="382740"/>
                      <a:pt x="207449" y="376884"/>
                      <a:pt x="210641" y="370092"/>
                    </a:cubicBez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1" name="Freeform: Shape 39">
                <a:extLst>
                  <a:ext uri="{FF2B5EF4-FFF2-40B4-BE49-F238E27FC236}">
                    <a16:creationId xmlns:a16="http://schemas.microsoft.com/office/drawing/2014/main" id="{8EAEEA28-7A65-71E6-01D6-A6A2254B1CF4}"/>
                  </a:ext>
                </a:extLst>
              </p:cNvPr>
              <p:cNvSpPr/>
              <p:nvPr/>
            </p:nvSpPr>
            <p:spPr>
              <a:xfrm>
                <a:off x="1704793" y="3557418"/>
                <a:ext cx="525583" cy="732604"/>
              </a:xfrm>
              <a:custGeom>
                <a:avLst/>
                <a:gdLst>
                  <a:gd name="connsiteX0" fmla="*/ 236999 w 525583"/>
                  <a:gd name="connsiteY0" fmla="*/ 0 h 732604"/>
                  <a:gd name="connsiteX1" fmla="*/ 46834 w 525583"/>
                  <a:gd name="connsiteY1" fmla="*/ 87277 h 732604"/>
                  <a:gd name="connsiteX2" fmla="*/ 0 w 525583"/>
                  <a:gd name="connsiteY2" fmla="*/ 516590 h 732604"/>
                  <a:gd name="connsiteX3" fmla="*/ 118500 w 525583"/>
                  <a:gd name="connsiteY3" fmla="*/ 594591 h 732604"/>
                  <a:gd name="connsiteX4" fmla="*/ 139202 w 525583"/>
                  <a:gd name="connsiteY4" fmla="*/ 732604 h 732604"/>
                  <a:gd name="connsiteX5" fmla="*/ 525584 w 525583"/>
                  <a:gd name="connsiteY5" fmla="*/ 698667 h 732604"/>
                  <a:gd name="connsiteX6" fmla="*/ 478071 w 525583"/>
                  <a:gd name="connsiteY6" fmla="*/ 26924 h 732604"/>
                  <a:gd name="connsiteX7" fmla="*/ 319694 w 525583"/>
                  <a:gd name="connsiteY7" fmla="*/ 113 h 7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583" h="732604">
                    <a:moveTo>
                      <a:pt x="236999" y="0"/>
                    </a:moveTo>
                    <a:cubicBezTo>
                      <a:pt x="236999" y="0"/>
                      <a:pt x="81960" y="48248"/>
                      <a:pt x="46834" y="87277"/>
                    </a:cubicBezTo>
                    <a:cubicBezTo>
                      <a:pt x="11709" y="126305"/>
                      <a:pt x="0" y="516590"/>
                      <a:pt x="0" y="516590"/>
                    </a:cubicBezTo>
                    <a:lnTo>
                      <a:pt x="118500" y="594591"/>
                    </a:lnTo>
                    <a:lnTo>
                      <a:pt x="139202" y="732604"/>
                    </a:lnTo>
                    <a:lnTo>
                      <a:pt x="525584" y="698667"/>
                    </a:lnTo>
                    <a:lnTo>
                      <a:pt x="478071" y="26924"/>
                    </a:lnTo>
                    <a:lnTo>
                      <a:pt x="319694" y="113"/>
                    </a:lnTo>
                    <a:close/>
                  </a:path>
                </a:pathLst>
              </a:custGeom>
              <a:solidFill>
                <a:srgbClr val="0B274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2" name="Freeform: Shape 40">
                <a:extLst>
                  <a:ext uri="{FF2B5EF4-FFF2-40B4-BE49-F238E27FC236}">
                    <a16:creationId xmlns:a16="http://schemas.microsoft.com/office/drawing/2014/main" id="{10C31FD6-E0C0-5E38-F285-E9DEA775AEF8}"/>
                  </a:ext>
                </a:extLst>
              </p:cNvPr>
              <p:cNvSpPr/>
              <p:nvPr/>
            </p:nvSpPr>
            <p:spPr>
              <a:xfrm>
                <a:off x="1704793" y="3557418"/>
                <a:ext cx="525583" cy="732604"/>
              </a:xfrm>
              <a:custGeom>
                <a:avLst/>
                <a:gdLst>
                  <a:gd name="connsiteX0" fmla="*/ 236999 w 525583"/>
                  <a:gd name="connsiteY0" fmla="*/ 0 h 732604"/>
                  <a:gd name="connsiteX1" fmla="*/ 46834 w 525583"/>
                  <a:gd name="connsiteY1" fmla="*/ 87277 h 732604"/>
                  <a:gd name="connsiteX2" fmla="*/ 0 w 525583"/>
                  <a:gd name="connsiteY2" fmla="*/ 516590 h 732604"/>
                  <a:gd name="connsiteX3" fmla="*/ 118500 w 525583"/>
                  <a:gd name="connsiteY3" fmla="*/ 594591 h 732604"/>
                  <a:gd name="connsiteX4" fmla="*/ 139202 w 525583"/>
                  <a:gd name="connsiteY4" fmla="*/ 732604 h 732604"/>
                  <a:gd name="connsiteX5" fmla="*/ 525584 w 525583"/>
                  <a:gd name="connsiteY5" fmla="*/ 698667 h 732604"/>
                  <a:gd name="connsiteX6" fmla="*/ 478071 w 525583"/>
                  <a:gd name="connsiteY6" fmla="*/ 26924 h 732604"/>
                  <a:gd name="connsiteX7" fmla="*/ 319694 w 525583"/>
                  <a:gd name="connsiteY7" fmla="*/ 113 h 7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583" h="732604">
                    <a:moveTo>
                      <a:pt x="236999" y="0"/>
                    </a:moveTo>
                    <a:cubicBezTo>
                      <a:pt x="236999" y="0"/>
                      <a:pt x="81960" y="48248"/>
                      <a:pt x="46834" y="87277"/>
                    </a:cubicBezTo>
                    <a:cubicBezTo>
                      <a:pt x="11709" y="126305"/>
                      <a:pt x="0" y="516590"/>
                      <a:pt x="0" y="516590"/>
                    </a:cubicBezTo>
                    <a:lnTo>
                      <a:pt x="118500" y="594591"/>
                    </a:lnTo>
                    <a:lnTo>
                      <a:pt x="139202" y="732604"/>
                    </a:lnTo>
                    <a:lnTo>
                      <a:pt x="525584" y="698667"/>
                    </a:lnTo>
                    <a:lnTo>
                      <a:pt x="478071" y="26924"/>
                    </a:lnTo>
                    <a:lnTo>
                      <a:pt x="319694" y="113"/>
                    </a:ln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nvGrpSpPr>
              <p:cNvPr id="43" name="Graphic 15" descr="{&quot;Key&quot;:&quot;POWER_USER_SHAPE_ICON&quot;,&quot;Value&quot;:&quot;POWER_USER_SHAPE_ICON_STYLE_1&quot;}">
                <a:extLst>
                  <a:ext uri="{FF2B5EF4-FFF2-40B4-BE49-F238E27FC236}">
                    <a16:creationId xmlns:a16="http://schemas.microsoft.com/office/drawing/2014/main" id="{77317B7C-B5E0-846F-4DF7-69AE653040E8}"/>
                  </a:ext>
                </a:extLst>
              </p:cNvPr>
              <p:cNvGrpSpPr/>
              <p:nvPr/>
            </p:nvGrpSpPr>
            <p:grpSpPr>
              <a:xfrm>
                <a:off x="1387078" y="2642907"/>
                <a:ext cx="2077899" cy="914510"/>
                <a:chOff x="1387078" y="2642907"/>
                <a:chExt cx="2077899" cy="914510"/>
              </a:xfrm>
            </p:grpSpPr>
            <p:sp>
              <p:nvSpPr>
                <p:cNvPr id="51" name="Freeform: Shape 49">
                  <a:extLst>
                    <a:ext uri="{FF2B5EF4-FFF2-40B4-BE49-F238E27FC236}">
                      <a16:creationId xmlns:a16="http://schemas.microsoft.com/office/drawing/2014/main" id="{6A52CDA7-5A60-DE6F-5B7F-9D6C6672EAA9}"/>
                    </a:ext>
                  </a:extLst>
                </p:cNvPr>
                <p:cNvSpPr/>
                <p:nvPr/>
              </p:nvSpPr>
              <p:spPr>
                <a:xfrm>
                  <a:off x="1435948" y="3190098"/>
                  <a:ext cx="49888" cy="47230"/>
                </a:xfrm>
                <a:custGeom>
                  <a:avLst/>
                  <a:gdLst>
                    <a:gd name="connsiteX0" fmla="*/ 24944 w 49888"/>
                    <a:gd name="connsiteY0" fmla="*/ 0 h 47230"/>
                    <a:gd name="connsiteX1" fmla="*/ 32580 w 49888"/>
                    <a:gd name="connsiteY1" fmla="*/ 15725 h 47230"/>
                    <a:gd name="connsiteX2" fmla="*/ 49889 w 49888"/>
                    <a:gd name="connsiteY2" fmla="*/ 18270 h 47230"/>
                    <a:gd name="connsiteX3" fmla="*/ 37671 w 49888"/>
                    <a:gd name="connsiteY3" fmla="*/ 30487 h 47230"/>
                    <a:gd name="connsiteX4" fmla="*/ 40216 w 49888"/>
                    <a:gd name="connsiteY4" fmla="*/ 47230 h 47230"/>
                    <a:gd name="connsiteX5" fmla="*/ 24944 w 49888"/>
                    <a:gd name="connsiteY5" fmla="*/ 39142 h 47230"/>
                    <a:gd name="connsiteX6" fmla="*/ 9672 w 49888"/>
                    <a:gd name="connsiteY6" fmla="*/ 47230 h 47230"/>
                    <a:gd name="connsiteX7" fmla="*/ 12727 w 49888"/>
                    <a:gd name="connsiteY7" fmla="*/ 30487 h 47230"/>
                    <a:gd name="connsiteX8" fmla="*/ 0 w 49888"/>
                    <a:gd name="connsiteY8" fmla="*/ 18270 h 47230"/>
                    <a:gd name="connsiteX9" fmla="*/ 17308 w 49888"/>
                    <a:gd name="connsiteY9" fmla="*/ 15725 h 47230"/>
                    <a:gd name="connsiteX10" fmla="*/ 24944 w 49888"/>
                    <a:gd name="connsiteY10" fmla="*/ 0 h 4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88" h="47230">
                      <a:moveTo>
                        <a:pt x="24944" y="0"/>
                      </a:moveTo>
                      <a:lnTo>
                        <a:pt x="32580" y="15725"/>
                      </a:lnTo>
                      <a:lnTo>
                        <a:pt x="49889" y="18270"/>
                      </a:lnTo>
                      <a:lnTo>
                        <a:pt x="37671" y="30487"/>
                      </a:lnTo>
                      <a:lnTo>
                        <a:pt x="40216" y="47230"/>
                      </a:lnTo>
                      <a:lnTo>
                        <a:pt x="24944" y="39142"/>
                      </a:lnTo>
                      <a:lnTo>
                        <a:pt x="9672" y="47230"/>
                      </a:lnTo>
                      <a:lnTo>
                        <a:pt x="12727" y="30487"/>
                      </a:lnTo>
                      <a:lnTo>
                        <a:pt x="0" y="18270"/>
                      </a:lnTo>
                      <a:lnTo>
                        <a:pt x="17308" y="15725"/>
                      </a:lnTo>
                      <a:lnTo>
                        <a:pt x="24944" y="0"/>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2" name="Freeform: Shape 50">
                  <a:extLst>
                    <a:ext uri="{FF2B5EF4-FFF2-40B4-BE49-F238E27FC236}">
                      <a16:creationId xmlns:a16="http://schemas.microsoft.com/office/drawing/2014/main" id="{7E61FB52-D0C1-5246-6F60-703FFAD36B3E}"/>
                    </a:ext>
                  </a:extLst>
                </p:cNvPr>
                <p:cNvSpPr/>
                <p:nvPr/>
              </p:nvSpPr>
              <p:spPr>
                <a:xfrm>
                  <a:off x="1508236" y="3030024"/>
                  <a:ext cx="49379" cy="49832"/>
                </a:xfrm>
                <a:custGeom>
                  <a:avLst/>
                  <a:gdLst>
                    <a:gd name="connsiteX0" fmla="*/ 45816 w 49379"/>
                    <a:gd name="connsiteY0" fmla="*/ 6109 h 49832"/>
                    <a:gd name="connsiteX1" fmla="*/ 39198 w 49379"/>
                    <a:gd name="connsiteY1" fmla="*/ 22399 h 49832"/>
                    <a:gd name="connsiteX2" fmla="*/ 49379 w 49379"/>
                    <a:gd name="connsiteY2" fmla="*/ 37105 h 49832"/>
                    <a:gd name="connsiteX3" fmla="*/ 31562 w 49379"/>
                    <a:gd name="connsiteY3" fmla="*/ 36087 h 49832"/>
                    <a:gd name="connsiteX4" fmla="*/ 20872 w 49379"/>
                    <a:gd name="connsiteY4" fmla="*/ 49832 h 49832"/>
                    <a:gd name="connsiteX5" fmla="*/ 16799 w 49379"/>
                    <a:gd name="connsiteY5" fmla="*/ 33033 h 49832"/>
                    <a:gd name="connsiteX6" fmla="*/ 0 w 49379"/>
                    <a:gd name="connsiteY6" fmla="*/ 26924 h 49832"/>
                    <a:gd name="connsiteX7" fmla="*/ 14763 w 49379"/>
                    <a:gd name="connsiteY7" fmla="*/ 17817 h 49832"/>
                    <a:gd name="connsiteX8" fmla="*/ 15272 w 49379"/>
                    <a:gd name="connsiteY8" fmla="*/ 0 h 49832"/>
                    <a:gd name="connsiteX9" fmla="*/ 29017 w 49379"/>
                    <a:gd name="connsiteY9" fmla="*/ 11199 h 49832"/>
                    <a:gd name="connsiteX10" fmla="*/ 45816 w 49379"/>
                    <a:gd name="connsiteY10" fmla="*/ 6109 h 4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79" h="49832">
                      <a:moveTo>
                        <a:pt x="45816" y="6109"/>
                      </a:moveTo>
                      <a:lnTo>
                        <a:pt x="39198" y="22399"/>
                      </a:lnTo>
                      <a:lnTo>
                        <a:pt x="49379" y="37105"/>
                      </a:lnTo>
                      <a:lnTo>
                        <a:pt x="31562" y="36087"/>
                      </a:lnTo>
                      <a:lnTo>
                        <a:pt x="20872" y="49832"/>
                      </a:lnTo>
                      <a:lnTo>
                        <a:pt x="16799" y="33033"/>
                      </a:lnTo>
                      <a:lnTo>
                        <a:pt x="0" y="26924"/>
                      </a:lnTo>
                      <a:lnTo>
                        <a:pt x="14763" y="17817"/>
                      </a:lnTo>
                      <a:lnTo>
                        <a:pt x="15272" y="0"/>
                      </a:lnTo>
                      <a:lnTo>
                        <a:pt x="29017" y="11199"/>
                      </a:lnTo>
                      <a:lnTo>
                        <a:pt x="45816" y="6109"/>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3" name="Freeform: Shape 51">
                  <a:extLst>
                    <a:ext uri="{FF2B5EF4-FFF2-40B4-BE49-F238E27FC236}">
                      <a16:creationId xmlns:a16="http://schemas.microsoft.com/office/drawing/2014/main" id="{A8F6E682-C5D1-2104-AA9E-52901D9EE370}"/>
                    </a:ext>
                  </a:extLst>
                </p:cNvPr>
                <p:cNvSpPr/>
                <p:nvPr/>
              </p:nvSpPr>
              <p:spPr>
                <a:xfrm>
                  <a:off x="3343876" y="2802924"/>
                  <a:ext cx="49888" cy="47286"/>
                </a:xfrm>
                <a:custGeom>
                  <a:avLst/>
                  <a:gdLst>
                    <a:gd name="connsiteX0" fmla="*/ 24944 w 49888"/>
                    <a:gd name="connsiteY0" fmla="*/ 0 h 47286"/>
                    <a:gd name="connsiteX1" fmla="*/ 32580 w 49888"/>
                    <a:gd name="connsiteY1" fmla="*/ 15272 h 47286"/>
                    <a:gd name="connsiteX2" fmla="*/ 49888 w 49888"/>
                    <a:gd name="connsiteY2" fmla="*/ 17817 h 47286"/>
                    <a:gd name="connsiteX3" fmla="*/ 37162 w 49888"/>
                    <a:gd name="connsiteY3" fmla="*/ 29978 h 47286"/>
                    <a:gd name="connsiteX4" fmla="*/ 40216 w 49888"/>
                    <a:gd name="connsiteY4" fmla="*/ 47287 h 47286"/>
                    <a:gd name="connsiteX5" fmla="*/ 24944 w 49888"/>
                    <a:gd name="connsiteY5" fmla="*/ 39142 h 47286"/>
                    <a:gd name="connsiteX6" fmla="*/ 9163 w 49888"/>
                    <a:gd name="connsiteY6" fmla="*/ 47287 h 47286"/>
                    <a:gd name="connsiteX7" fmla="*/ 12217 w 49888"/>
                    <a:gd name="connsiteY7" fmla="*/ 29978 h 47286"/>
                    <a:gd name="connsiteX8" fmla="*/ 0 w 49888"/>
                    <a:gd name="connsiteY8" fmla="*/ 17817 h 47286"/>
                    <a:gd name="connsiteX9" fmla="*/ 16799 w 49888"/>
                    <a:gd name="connsiteY9" fmla="*/ 15272 h 47286"/>
                    <a:gd name="connsiteX10" fmla="*/ 24944 w 49888"/>
                    <a:gd name="connsiteY10" fmla="*/ 0 h 4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88" h="47286">
                      <a:moveTo>
                        <a:pt x="24944" y="0"/>
                      </a:moveTo>
                      <a:lnTo>
                        <a:pt x="32580" y="15272"/>
                      </a:lnTo>
                      <a:lnTo>
                        <a:pt x="49888" y="17817"/>
                      </a:lnTo>
                      <a:lnTo>
                        <a:pt x="37162" y="29978"/>
                      </a:lnTo>
                      <a:lnTo>
                        <a:pt x="40216" y="47287"/>
                      </a:lnTo>
                      <a:lnTo>
                        <a:pt x="24944" y="39142"/>
                      </a:lnTo>
                      <a:lnTo>
                        <a:pt x="9163" y="47287"/>
                      </a:lnTo>
                      <a:lnTo>
                        <a:pt x="12217" y="29978"/>
                      </a:lnTo>
                      <a:lnTo>
                        <a:pt x="0" y="17817"/>
                      </a:lnTo>
                      <a:lnTo>
                        <a:pt x="16799" y="15272"/>
                      </a:lnTo>
                      <a:lnTo>
                        <a:pt x="24944" y="0"/>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4" name="Freeform: Shape 52">
                  <a:extLst>
                    <a:ext uri="{FF2B5EF4-FFF2-40B4-BE49-F238E27FC236}">
                      <a16:creationId xmlns:a16="http://schemas.microsoft.com/office/drawing/2014/main" id="{8C2DB166-6D31-A6AB-270F-A3B7CBF9EB05}"/>
                    </a:ext>
                  </a:extLst>
                </p:cNvPr>
                <p:cNvSpPr/>
                <p:nvPr/>
              </p:nvSpPr>
              <p:spPr>
                <a:xfrm>
                  <a:off x="3416163" y="2642907"/>
                  <a:ext cx="48813" cy="49775"/>
                </a:xfrm>
                <a:custGeom>
                  <a:avLst/>
                  <a:gdLst>
                    <a:gd name="connsiteX0" fmla="*/ 45250 w 48813"/>
                    <a:gd name="connsiteY0" fmla="*/ 6109 h 49775"/>
                    <a:gd name="connsiteX1" fmla="*/ 39198 w 48813"/>
                    <a:gd name="connsiteY1" fmla="*/ 22342 h 49775"/>
                    <a:gd name="connsiteX2" fmla="*/ 48814 w 48813"/>
                    <a:gd name="connsiteY2" fmla="*/ 36596 h 49775"/>
                    <a:gd name="connsiteX3" fmla="*/ 31562 w 48813"/>
                    <a:gd name="connsiteY3" fmla="*/ 35578 h 49775"/>
                    <a:gd name="connsiteX4" fmla="*/ 20872 w 48813"/>
                    <a:gd name="connsiteY4" fmla="*/ 49775 h 49775"/>
                    <a:gd name="connsiteX5" fmla="*/ 16290 w 48813"/>
                    <a:gd name="connsiteY5" fmla="*/ 32524 h 49775"/>
                    <a:gd name="connsiteX6" fmla="*/ 0 w 48813"/>
                    <a:gd name="connsiteY6" fmla="*/ 26924 h 49775"/>
                    <a:gd name="connsiteX7" fmla="*/ 14763 w 48813"/>
                    <a:gd name="connsiteY7" fmla="*/ 17252 h 49775"/>
                    <a:gd name="connsiteX8" fmla="*/ 15272 w 48813"/>
                    <a:gd name="connsiteY8" fmla="*/ 0 h 49775"/>
                    <a:gd name="connsiteX9" fmla="*/ 28508 w 48813"/>
                    <a:gd name="connsiteY9" fmla="*/ 11199 h 49775"/>
                    <a:gd name="connsiteX10" fmla="*/ 45250 w 48813"/>
                    <a:gd name="connsiteY10" fmla="*/ 6109 h 4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13" h="49775">
                      <a:moveTo>
                        <a:pt x="45250" y="6109"/>
                      </a:moveTo>
                      <a:lnTo>
                        <a:pt x="39198" y="22342"/>
                      </a:lnTo>
                      <a:lnTo>
                        <a:pt x="48814" y="36596"/>
                      </a:lnTo>
                      <a:lnTo>
                        <a:pt x="31562" y="35578"/>
                      </a:lnTo>
                      <a:lnTo>
                        <a:pt x="20872" y="49775"/>
                      </a:lnTo>
                      <a:lnTo>
                        <a:pt x="16290" y="32524"/>
                      </a:lnTo>
                      <a:lnTo>
                        <a:pt x="0" y="26924"/>
                      </a:lnTo>
                      <a:lnTo>
                        <a:pt x="14763" y="17252"/>
                      </a:lnTo>
                      <a:lnTo>
                        <a:pt x="15272" y="0"/>
                      </a:lnTo>
                      <a:lnTo>
                        <a:pt x="28508" y="11199"/>
                      </a:lnTo>
                      <a:lnTo>
                        <a:pt x="45250" y="6109"/>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5" name="Freeform: Shape 53">
                  <a:extLst>
                    <a:ext uri="{FF2B5EF4-FFF2-40B4-BE49-F238E27FC236}">
                      <a16:creationId xmlns:a16="http://schemas.microsoft.com/office/drawing/2014/main" id="{2C365F04-06AB-E9D6-FE13-ECEF523B59B5}"/>
                    </a:ext>
                  </a:extLst>
                </p:cNvPr>
                <p:cNvSpPr/>
                <p:nvPr/>
              </p:nvSpPr>
              <p:spPr>
                <a:xfrm>
                  <a:off x="2343842" y="2962997"/>
                  <a:ext cx="36652" cy="36087"/>
                </a:xfrm>
                <a:custGeom>
                  <a:avLst/>
                  <a:gdLst>
                    <a:gd name="connsiteX0" fmla="*/ 36653 w 36652"/>
                    <a:gd name="connsiteY0" fmla="*/ 10125 h 36087"/>
                    <a:gd name="connsiteX1" fmla="*/ 28508 w 36652"/>
                    <a:gd name="connsiteY1" fmla="*/ 20306 h 36087"/>
                    <a:gd name="connsiteX2" fmla="*/ 32580 w 36652"/>
                    <a:gd name="connsiteY2" fmla="*/ 32524 h 36087"/>
                    <a:gd name="connsiteX3" fmla="*/ 20363 w 36652"/>
                    <a:gd name="connsiteY3" fmla="*/ 28451 h 36087"/>
                    <a:gd name="connsiteX4" fmla="*/ 10181 w 36652"/>
                    <a:gd name="connsiteY4" fmla="*/ 36087 h 36087"/>
                    <a:gd name="connsiteX5" fmla="*/ 10690 w 36652"/>
                    <a:gd name="connsiteY5" fmla="*/ 23361 h 36087"/>
                    <a:gd name="connsiteX6" fmla="*/ 0 w 36652"/>
                    <a:gd name="connsiteY6" fmla="*/ 15725 h 36087"/>
                    <a:gd name="connsiteX7" fmla="*/ 12218 w 36652"/>
                    <a:gd name="connsiteY7" fmla="*/ 12161 h 36087"/>
                    <a:gd name="connsiteX8" fmla="*/ 16290 w 36652"/>
                    <a:gd name="connsiteY8" fmla="*/ 0 h 36087"/>
                    <a:gd name="connsiteX9" fmla="*/ 23417 w 36652"/>
                    <a:gd name="connsiteY9" fmla="*/ 10634 h 36087"/>
                    <a:gd name="connsiteX10" fmla="*/ 36653 w 36652"/>
                    <a:gd name="connsiteY10" fmla="*/ 10125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6087">
                      <a:moveTo>
                        <a:pt x="36653" y="10125"/>
                      </a:moveTo>
                      <a:lnTo>
                        <a:pt x="28508" y="20306"/>
                      </a:lnTo>
                      <a:lnTo>
                        <a:pt x="32580" y="32524"/>
                      </a:lnTo>
                      <a:lnTo>
                        <a:pt x="20363" y="28451"/>
                      </a:lnTo>
                      <a:lnTo>
                        <a:pt x="10181" y="36087"/>
                      </a:lnTo>
                      <a:lnTo>
                        <a:pt x="10690" y="23361"/>
                      </a:lnTo>
                      <a:lnTo>
                        <a:pt x="0" y="15725"/>
                      </a:lnTo>
                      <a:lnTo>
                        <a:pt x="12218" y="12161"/>
                      </a:lnTo>
                      <a:lnTo>
                        <a:pt x="16290" y="0"/>
                      </a:lnTo>
                      <a:lnTo>
                        <a:pt x="23417" y="10634"/>
                      </a:lnTo>
                      <a:lnTo>
                        <a:pt x="36653" y="10125"/>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6" name="Freeform: Shape 54">
                  <a:extLst>
                    <a:ext uri="{FF2B5EF4-FFF2-40B4-BE49-F238E27FC236}">
                      <a16:creationId xmlns:a16="http://schemas.microsoft.com/office/drawing/2014/main" id="{E39D6140-9F3B-2DCE-9FD1-F4736A8486F4}"/>
                    </a:ext>
                  </a:extLst>
                </p:cNvPr>
                <p:cNvSpPr/>
                <p:nvPr/>
              </p:nvSpPr>
              <p:spPr>
                <a:xfrm>
                  <a:off x="2475690" y="2960961"/>
                  <a:ext cx="36652" cy="35578"/>
                </a:xfrm>
                <a:custGeom>
                  <a:avLst/>
                  <a:gdLst>
                    <a:gd name="connsiteX0" fmla="*/ 36653 w 36652"/>
                    <a:gd name="connsiteY0" fmla="*/ 22852 h 35578"/>
                    <a:gd name="connsiteX1" fmla="*/ 23926 w 36652"/>
                    <a:gd name="connsiteY1" fmla="*/ 24379 h 35578"/>
                    <a:gd name="connsiteX2" fmla="*/ 17308 w 36652"/>
                    <a:gd name="connsiteY2" fmla="*/ 35578 h 35578"/>
                    <a:gd name="connsiteX3" fmla="*/ 12218 w 36652"/>
                    <a:gd name="connsiteY3" fmla="*/ 23361 h 35578"/>
                    <a:gd name="connsiteX4" fmla="*/ 0 w 36652"/>
                    <a:gd name="connsiteY4" fmla="*/ 21324 h 35578"/>
                    <a:gd name="connsiteX5" fmla="*/ 9163 w 36652"/>
                    <a:gd name="connsiteY5" fmla="*/ 12670 h 35578"/>
                    <a:gd name="connsiteX6" fmla="*/ 7636 w 36652"/>
                    <a:gd name="connsiteY6" fmla="*/ 0 h 35578"/>
                    <a:gd name="connsiteX7" fmla="*/ 18836 w 36652"/>
                    <a:gd name="connsiteY7" fmla="*/ 6618 h 35578"/>
                    <a:gd name="connsiteX8" fmla="*/ 30544 w 36652"/>
                    <a:gd name="connsiteY8" fmla="*/ 1018 h 35578"/>
                    <a:gd name="connsiteX9" fmla="*/ 27999 w 36652"/>
                    <a:gd name="connsiteY9" fmla="*/ 13688 h 35578"/>
                    <a:gd name="connsiteX10" fmla="*/ 36653 w 36652"/>
                    <a:gd name="connsiteY10" fmla="*/ 22852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2"/>
                      </a:moveTo>
                      <a:lnTo>
                        <a:pt x="23926" y="24379"/>
                      </a:lnTo>
                      <a:lnTo>
                        <a:pt x="17308" y="35578"/>
                      </a:lnTo>
                      <a:lnTo>
                        <a:pt x="12218" y="23361"/>
                      </a:lnTo>
                      <a:lnTo>
                        <a:pt x="0" y="21324"/>
                      </a:lnTo>
                      <a:lnTo>
                        <a:pt x="9163" y="12670"/>
                      </a:lnTo>
                      <a:lnTo>
                        <a:pt x="7636" y="0"/>
                      </a:lnTo>
                      <a:lnTo>
                        <a:pt x="18836" y="6618"/>
                      </a:lnTo>
                      <a:lnTo>
                        <a:pt x="30544" y="1018"/>
                      </a:lnTo>
                      <a:lnTo>
                        <a:pt x="27999" y="13688"/>
                      </a:lnTo>
                      <a:lnTo>
                        <a:pt x="36653" y="22852"/>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7" name="Freeform: Shape 55">
                  <a:extLst>
                    <a:ext uri="{FF2B5EF4-FFF2-40B4-BE49-F238E27FC236}">
                      <a16:creationId xmlns:a16="http://schemas.microsoft.com/office/drawing/2014/main" id="{11919528-4F90-74CF-1BAC-5377C05884EC}"/>
                    </a:ext>
                  </a:extLst>
                </p:cNvPr>
                <p:cNvSpPr/>
                <p:nvPr/>
              </p:nvSpPr>
              <p:spPr>
                <a:xfrm>
                  <a:off x="3173904" y="3386711"/>
                  <a:ext cx="36143" cy="36087"/>
                </a:xfrm>
                <a:custGeom>
                  <a:avLst/>
                  <a:gdLst>
                    <a:gd name="connsiteX0" fmla="*/ 36144 w 36143"/>
                    <a:gd name="connsiteY0" fmla="*/ 10181 h 36087"/>
                    <a:gd name="connsiteX1" fmla="*/ 28508 w 36143"/>
                    <a:gd name="connsiteY1" fmla="*/ 20306 h 36087"/>
                    <a:gd name="connsiteX2" fmla="*/ 32580 w 36143"/>
                    <a:gd name="connsiteY2" fmla="*/ 32524 h 36087"/>
                    <a:gd name="connsiteX3" fmla="*/ 20363 w 36143"/>
                    <a:gd name="connsiteY3" fmla="*/ 28451 h 36087"/>
                    <a:gd name="connsiteX4" fmla="*/ 10181 w 36143"/>
                    <a:gd name="connsiteY4" fmla="*/ 36087 h 36087"/>
                    <a:gd name="connsiteX5" fmla="*/ 10181 w 36143"/>
                    <a:gd name="connsiteY5" fmla="*/ 23361 h 36087"/>
                    <a:gd name="connsiteX6" fmla="*/ 0 w 36143"/>
                    <a:gd name="connsiteY6" fmla="*/ 15725 h 36087"/>
                    <a:gd name="connsiteX7" fmla="*/ 12218 w 36143"/>
                    <a:gd name="connsiteY7" fmla="*/ 12218 h 36087"/>
                    <a:gd name="connsiteX8" fmla="*/ 16290 w 36143"/>
                    <a:gd name="connsiteY8" fmla="*/ 0 h 36087"/>
                    <a:gd name="connsiteX9" fmla="*/ 23417 w 36143"/>
                    <a:gd name="connsiteY9" fmla="*/ 10690 h 36087"/>
                    <a:gd name="connsiteX10" fmla="*/ 36144 w 36143"/>
                    <a:gd name="connsiteY10" fmla="*/ 10181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87">
                      <a:moveTo>
                        <a:pt x="36144" y="10181"/>
                      </a:moveTo>
                      <a:lnTo>
                        <a:pt x="28508" y="20306"/>
                      </a:lnTo>
                      <a:lnTo>
                        <a:pt x="32580" y="32524"/>
                      </a:lnTo>
                      <a:lnTo>
                        <a:pt x="20363" y="28451"/>
                      </a:lnTo>
                      <a:lnTo>
                        <a:pt x="10181" y="36087"/>
                      </a:lnTo>
                      <a:lnTo>
                        <a:pt x="10181" y="23361"/>
                      </a:lnTo>
                      <a:lnTo>
                        <a:pt x="0" y="15725"/>
                      </a:lnTo>
                      <a:lnTo>
                        <a:pt x="12218" y="12218"/>
                      </a:lnTo>
                      <a:lnTo>
                        <a:pt x="16290" y="0"/>
                      </a:lnTo>
                      <a:lnTo>
                        <a:pt x="23417" y="10690"/>
                      </a:lnTo>
                      <a:lnTo>
                        <a:pt x="36144" y="10181"/>
                      </a:lnTo>
                      <a:close/>
                    </a:path>
                  </a:pathLst>
                </a:custGeom>
                <a:gradFill>
                  <a:gsLst>
                    <a:gs pos="2000">
                      <a:srgbClr val="FFFFFF">
                        <a:alpha val="0"/>
                      </a:srgbClr>
                    </a:gs>
                    <a:gs pos="100000">
                      <a:srgbClr val="FFFFFF"/>
                    </a:gs>
                  </a:gsLst>
                  <a:lin ang="5488412"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8" name="Freeform: Shape 56">
                  <a:extLst>
                    <a:ext uri="{FF2B5EF4-FFF2-40B4-BE49-F238E27FC236}">
                      <a16:creationId xmlns:a16="http://schemas.microsoft.com/office/drawing/2014/main" id="{962BA6C5-0A43-5ECA-8CA3-FB54CDBE6E95}"/>
                    </a:ext>
                  </a:extLst>
                </p:cNvPr>
                <p:cNvSpPr/>
                <p:nvPr/>
              </p:nvSpPr>
              <p:spPr>
                <a:xfrm>
                  <a:off x="3305187" y="3384674"/>
                  <a:ext cx="36652" cy="35578"/>
                </a:xfrm>
                <a:custGeom>
                  <a:avLst/>
                  <a:gdLst>
                    <a:gd name="connsiteX0" fmla="*/ 36653 w 36652"/>
                    <a:gd name="connsiteY0" fmla="*/ 22852 h 35578"/>
                    <a:gd name="connsiteX1" fmla="*/ 23926 w 36652"/>
                    <a:gd name="connsiteY1" fmla="*/ 24379 h 35578"/>
                    <a:gd name="connsiteX2" fmla="*/ 17817 w 36652"/>
                    <a:gd name="connsiteY2" fmla="*/ 35578 h 35578"/>
                    <a:gd name="connsiteX3" fmla="*/ 12727 w 36652"/>
                    <a:gd name="connsiteY3" fmla="*/ 23870 h 35578"/>
                    <a:gd name="connsiteX4" fmla="*/ 0 w 36652"/>
                    <a:gd name="connsiteY4" fmla="*/ 21324 h 35578"/>
                    <a:gd name="connsiteX5" fmla="*/ 9672 w 36652"/>
                    <a:gd name="connsiteY5" fmla="*/ 12727 h 35578"/>
                    <a:gd name="connsiteX6" fmla="*/ 8145 w 36652"/>
                    <a:gd name="connsiteY6" fmla="*/ 0 h 35578"/>
                    <a:gd name="connsiteX7" fmla="*/ 19345 w 36652"/>
                    <a:gd name="connsiteY7" fmla="*/ 6618 h 35578"/>
                    <a:gd name="connsiteX8" fmla="*/ 31053 w 36652"/>
                    <a:gd name="connsiteY8" fmla="*/ 1018 h 35578"/>
                    <a:gd name="connsiteX9" fmla="*/ 27999 w 36652"/>
                    <a:gd name="connsiteY9" fmla="*/ 13745 h 35578"/>
                    <a:gd name="connsiteX10" fmla="*/ 36653 w 36652"/>
                    <a:gd name="connsiteY10" fmla="*/ 22852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2"/>
                      </a:moveTo>
                      <a:lnTo>
                        <a:pt x="23926" y="24379"/>
                      </a:lnTo>
                      <a:lnTo>
                        <a:pt x="17817" y="35578"/>
                      </a:lnTo>
                      <a:lnTo>
                        <a:pt x="12727" y="23870"/>
                      </a:lnTo>
                      <a:lnTo>
                        <a:pt x="0" y="21324"/>
                      </a:lnTo>
                      <a:lnTo>
                        <a:pt x="9672" y="12727"/>
                      </a:lnTo>
                      <a:lnTo>
                        <a:pt x="8145" y="0"/>
                      </a:lnTo>
                      <a:lnTo>
                        <a:pt x="19345" y="6618"/>
                      </a:lnTo>
                      <a:lnTo>
                        <a:pt x="31053" y="1018"/>
                      </a:lnTo>
                      <a:lnTo>
                        <a:pt x="27999" y="13745"/>
                      </a:lnTo>
                      <a:lnTo>
                        <a:pt x="36653" y="22852"/>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9" name="Freeform: Shape 57">
                  <a:extLst>
                    <a:ext uri="{FF2B5EF4-FFF2-40B4-BE49-F238E27FC236}">
                      <a16:creationId xmlns:a16="http://schemas.microsoft.com/office/drawing/2014/main" id="{D5D493EF-86BC-279E-0E13-F2EEFB83BEDD}"/>
                    </a:ext>
                  </a:extLst>
                </p:cNvPr>
                <p:cNvSpPr/>
                <p:nvPr/>
              </p:nvSpPr>
              <p:spPr>
                <a:xfrm>
                  <a:off x="2850759" y="3225167"/>
                  <a:ext cx="36143" cy="36030"/>
                </a:xfrm>
                <a:custGeom>
                  <a:avLst/>
                  <a:gdLst>
                    <a:gd name="connsiteX0" fmla="*/ 36144 w 36143"/>
                    <a:gd name="connsiteY0" fmla="*/ 10634 h 36030"/>
                    <a:gd name="connsiteX1" fmla="*/ 28508 w 36143"/>
                    <a:gd name="connsiteY1" fmla="*/ 20815 h 36030"/>
                    <a:gd name="connsiteX2" fmla="*/ 32524 w 36143"/>
                    <a:gd name="connsiteY2" fmla="*/ 32976 h 36030"/>
                    <a:gd name="connsiteX3" fmla="*/ 20363 w 36143"/>
                    <a:gd name="connsiteY3" fmla="*/ 28451 h 36030"/>
                    <a:gd name="connsiteX4" fmla="*/ 9672 w 36143"/>
                    <a:gd name="connsiteY4" fmla="*/ 36031 h 36030"/>
                    <a:gd name="connsiteX5" fmla="*/ 10181 w 36143"/>
                    <a:gd name="connsiteY5" fmla="*/ 23361 h 36030"/>
                    <a:gd name="connsiteX6" fmla="*/ 0 w 36143"/>
                    <a:gd name="connsiteY6" fmla="*/ 15725 h 36030"/>
                    <a:gd name="connsiteX7" fmla="*/ 12218 w 36143"/>
                    <a:gd name="connsiteY7" fmla="*/ 12161 h 36030"/>
                    <a:gd name="connsiteX8" fmla="*/ 15781 w 36143"/>
                    <a:gd name="connsiteY8" fmla="*/ 0 h 36030"/>
                    <a:gd name="connsiteX9" fmla="*/ 23417 w 36143"/>
                    <a:gd name="connsiteY9" fmla="*/ 10634 h 36030"/>
                    <a:gd name="connsiteX10" fmla="*/ 36144 w 36143"/>
                    <a:gd name="connsiteY10" fmla="*/ 10634 h 3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30">
                      <a:moveTo>
                        <a:pt x="36144" y="10634"/>
                      </a:moveTo>
                      <a:lnTo>
                        <a:pt x="28508" y="20815"/>
                      </a:lnTo>
                      <a:lnTo>
                        <a:pt x="32524" y="32976"/>
                      </a:lnTo>
                      <a:lnTo>
                        <a:pt x="20363" y="28451"/>
                      </a:lnTo>
                      <a:lnTo>
                        <a:pt x="9672" y="36031"/>
                      </a:lnTo>
                      <a:lnTo>
                        <a:pt x="10181" y="23361"/>
                      </a:lnTo>
                      <a:lnTo>
                        <a:pt x="0" y="15725"/>
                      </a:lnTo>
                      <a:lnTo>
                        <a:pt x="12218" y="12161"/>
                      </a:lnTo>
                      <a:lnTo>
                        <a:pt x="15781" y="0"/>
                      </a:lnTo>
                      <a:lnTo>
                        <a:pt x="23417" y="10634"/>
                      </a:lnTo>
                      <a:lnTo>
                        <a:pt x="36144" y="10634"/>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0" name="Freeform: Shape 58">
                  <a:extLst>
                    <a:ext uri="{FF2B5EF4-FFF2-40B4-BE49-F238E27FC236}">
                      <a16:creationId xmlns:a16="http://schemas.microsoft.com/office/drawing/2014/main" id="{105B5E6F-4A7B-FF6A-2F2A-576FD666D887}"/>
                    </a:ext>
                  </a:extLst>
                </p:cNvPr>
                <p:cNvSpPr/>
                <p:nvPr/>
              </p:nvSpPr>
              <p:spPr>
                <a:xfrm>
                  <a:off x="2982042" y="3223130"/>
                  <a:ext cx="36652" cy="35521"/>
                </a:xfrm>
                <a:custGeom>
                  <a:avLst/>
                  <a:gdLst>
                    <a:gd name="connsiteX0" fmla="*/ 36653 w 36652"/>
                    <a:gd name="connsiteY0" fmla="*/ 23361 h 35521"/>
                    <a:gd name="connsiteX1" fmla="*/ 23926 w 36652"/>
                    <a:gd name="connsiteY1" fmla="*/ 24379 h 35521"/>
                    <a:gd name="connsiteX2" fmla="*/ 17817 w 36652"/>
                    <a:gd name="connsiteY2" fmla="*/ 35522 h 35521"/>
                    <a:gd name="connsiteX3" fmla="*/ 12727 w 36652"/>
                    <a:gd name="connsiteY3" fmla="*/ 23870 h 35521"/>
                    <a:gd name="connsiteX4" fmla="*/ 0 w 36652"/>
                    <a:gd name="connsiteY4" fmla="*/ 21324 h 35521"/>
                    <a:gd name="connsiteX5" fmla="*/ 9672 w 36652"/>
                    <a:gd name="connsiteY5" fmla="*/ 12670 h 35521"/>
                    <a:gd name="connsiteX6" fmla="*/ 8145 w 36652"/>
                    <a:gd name="connsiteY6" fmla="*/ 0 h 35521"/>
                    <a:gd name="connsiteX7" fmla="*/ 18835 w 36652"/>
                    <a:gd name="connsiteY7" fmla="*/ 6561 h 35521"/>
                    <a:gd name="connsiteX8" fmla="*/ 30544 w 36652"/>
                    <a:gd name="connsiteY8" fmla="*/ 1527 h 35521"/>
                    <a:gd name="connsiteX9" fmla="*/ 27999 w 36652"/>
                    <a:gd name="connsiteY9" fmla="*/ 13688 h 35521"/>
                    <a:gd name="connsiteX10" fmla="*/ 36653 w 36652"/>
                    <a:gd name="connsiteY10" fmla="*/ 23361 h 3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21">
                      <a:moveTo>
                        <a:pt x="36653" y="23361"/>
                      </a:moveTo>
                      <a:lnTo>
                        <a:pt x="23926" y="24379"/>
                      </a:lnTo>
                      <a:lnTo>
                        <a:pt x="17817" y="35522"/>
                      </a:lnTo>
                      <a:lnTo>
                        <a:pt x="12727" y="23870"/>
                      </a:lnTo>
                      <a:lnTo>
                        <a:pt x="0" y="21324"/>
                      </a:lnTo>
                      <a:lnTo>
                        <a:pt x="9672" y="12670"/>
                      </a:lnTo>
                      <a:lnTo>
                        <a:pt x="8145" y="0"/>
                      </a:lnTo>
                      <a:lnTo>
                        <a:pt x="18835" y="6561"/>
                      </a:lnTo>
                      <a:lnTo>
                        <a:pt x="30544" y="1527"/>
                      </a:lnTo>
                      <a:lnTo>
                        <a:pt x="27999" y="13688"/>
                      </a:lnTo>
                      <a:lnTo>
                        <a:pt x="36653" y="23361"/>
                      </a:lnTo>
                      <a:close/>
                    </a:path>
                  </a:pathLst>
                </a:custGeom>
                <a:gradFill>
                  <a:gsLst>
                    <a:gs pos="2000">
                      <a:srgbClr val="FFFFFF">
                        <a:alpha val="0"/>
                      </a:srgbClr>
                    </a:gs>
                    <a:gs pos="100000">
                      <a:srgbClr val="FFFFFF"/>
                    </a:gs>
                  </a:gsLst>
                  <a:lin ang="5488487"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1" name="Freeform: Shape 59">
                  <a:extLst>
                    <a:ext uri="{FF2B5EF4-FFF2-40B4-BE49-F238E27FC236}">
                      <a16:creationId xmlns:a16="http://schemas.microsoft.com/office/drawing/2014/main" id="{DEC2431A-0021-625D-8BD0-9F14BC68E726}"/>
                    </a:ext>
                  </a:extLst>
                </p:cNvPr>
                <p:cNvSpPr/>
                <p:nvPr/>
              </p:nvSpPr>
              <p:spPr>
                <a:xfrm>
                  <a:off x="2572356" y="3221603"/>
                  <a:ext cx="36143" cy="36087"/>
                </a:xfrm>
                <a:custGeom>
                  <a:avLst/>
                  <a:gdLst>
                    <a:gd name="connsiteX0" fmla="*/ 36144 w 36143"/>
                    <a:gd name="connsiteY0" fmla="*/ 10125 h 36087"/>
                    <a:gd name="connsiteX1" fmla="*/ 28508 w 36143"/>
                    <a:gd name="connsiteY1" fmla="*/ 20306 h 36087"/>
                    <a:gd name="connsiteX2" fmla="*/ 32580 w 36143"/>
                    <a:gd name="connsiteY2" fmla="*/ 32524 h 36087"/>
                    <a:gd name="connsiteX3" fmla="*/ 20363 w 36143"/>
                    <a:gd name="connsiteY3" fmla="*/ 28451 h 36087"/>
                    <a:gd name="connsiteX4" fmla="*/ 10181 w 36143"/>
                    <a:gd name="connsiteY4" fmla="*/ 36087 h 36087"/>
                    <a:gd name="connsiteX5" fmla="*/ 10181 w 36143"/>
                    <a:gd name="connsiteY5" fmla="*/ 23361 h 36087"/>
                    <a:gd name="connsiteX6" fmla="*/ 0 w 36143"/>
                    <a:gd name="connsiteY6" fmla="*/ 15725 h 36087"/>
                    <a:gd name="connsiteX7" fmla="*/ 12218 w 36143"/>
                    <a:gd name="connsiteY7" fmla="*/ 12161 h 36087"/>
                    <a:gd name="connsiteX8" fmla="*/ 16290 w 36143"/>
                    <a:gd name="connsiteY8" fmla="*/ 0 h 36087"/>
                    <a:gd name="connsiteX9" fmla="*/ 23417 w 36143"/>
                    <a:gd name="connsiteY9" fmla="*/ 10125 h 36087"/>
                    <a:gd name="connsiteX10" fmla="*/ 36144 w 36143"/>
                    <a:gd name="connsiteY10" fmla="*/ 10125 h 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3" h="36087">
                      <a:moveTo>
                        <a:pt x="36144" y="10125"/>
                      </a:moveTo>
                      <a:lnTo>
                        <a:pt x="28508" y="20306"/>
                      </a:lnTo>
                      <a:lnTo>
                        <a:pt x="32580" y="32524"/>
                      </a:lnTo>
                      <a:lnTo>
                        <a:pt x="20363" y="28451"/>
                      </a:lnTo>
                      <a:lnTo>
                        <a:pt x="10181" y="36087"/>
                      </a:lnTo>
                      <a:lnTo>
                        <a:pt x="10181" y="23361"/>
                      </a:lnTo>
                      <a:lnTo>
                        <a:pt x="0" y="15725"/>
                      </a:lnTo>
                      <a:lnTo>
                        <a:pt x="12218" y="12161"/>
                      </a:lnTo>
                      <a:lnTo>
                        <a:pt x="16290" y="0"/>
                      </a:lnTo>
                      <a:lnTo>
                        <a:pt x="23417" y="10125"/>
                      </a:lnTo>
                      <a:lnTo>
                        <a:pt x="36144" y="10125"/>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2" name="Freeform: Shape 60">
                  <a:extLst>
                    <a:ext uri="{FF2B5EF4-FFF2-40B4-BE49-F238E27FC236}">
                      <a16:creationId xmlns:a16="http://schemas.microsoft.com/office/drawing/2014/main" id="{3BF547E8-85ED-1C39-6B75-DF8DCFEA9A83}"/>
                    </a:ext>
                  </a:extLst>
                </p:cNvPr>
                <p:cNvSpPr/>
                <p:nvPr/>
              </p:nvSpPr>
              <p:spPr>
                <a:xfrm>
                  <a:off x="2238521" y="3438522"/>
                  <a:ext cx="36652" cy="35578"/>
                </a:xfrm>
                <a:custGeom>
                  <a:avLst/>
                  <a:gdLst>
                    <a:gd name="connsiteX0" fmla="*/ 36653 w 36652"/>
                    <a:gd name="connsiteY0" fmla="*/ 22851 h 35578"/>
                    <a:gd name="connsiteX1" fmla="*/ 23926 w 36652"/>
                    <a:gd name="connsiteY1" fmla="*/ 24379 h 35578"/>
                    <a:gd name="connsiteX2" fmla="*/ 17308 w 36652"/>
                    <a:gd name="connsiteY2" fmla="*/ 35578 h 35578"/>
                    <a:gd name="connsiteX3" fmla="*/ 12218 w 36652"/>
                    <a:gd name="connsiteY3" fmla="*/ 23361 h 35578"/>
                    <a:gd name="connsiteX4" fmla="*/ 0 w 36652"/>
                    <a:gd name="connsiteY4" fmla="*/ 21324 h 35578"/>
                    <a:gd name="connsiteX5" fmla="*/ 9672 w 36652"/>
                    <a:gd name="connsiteY5" fmla="*/ 12727 h 35578"/>
                    <a:gd name="connsiteX6" fmla="*/ 8145 w 36652"/>
                    <a:gd name="connsiteY6" fmla="*/ 0 h 35578"/>
                    <a:gd name="connsiteX7" fmla="*/ 18835 w 36652"/>
                    <a:gd name="connsiteY7" fmla="*/ 6618 h 35578"/>
                    <a:gd name="connsiteX8" fmla="*/ 30544 w 36652"/>
                    <a:gd name="connsiteY8" fmla="*/ 1018 h 35578"/>
                    <a:gd name="connsiteX9" fmla="*/ 27999 w 36652"/>
                    <a:gd name="connsiteY9" fmla="*/ 13745 h 35578"/>
                    <a:gd name="connsiteX10" fmla="*/ 36653 w 36652"/>
                    <a:gd name="connsiteY10" fmla="*/ 22851 h 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 h="35578">
                      <a:moveTo>
                        <a:pt x="36653" y="22851"/>
                      </a:moveTo>
                      <a:lnTo>
                        <a:pt x="23926" y="24379"/>
                      </a:lnTo>
                      <a:lnTo>
                        <a:pt x="17308" y="35578"/>
                      </a:lnTo>
                      <a:lnTo>
                        <a:pt x="12218" y="23361"/>
                      </a:lnTo>
                      <a:lnTo>
                        <a:pt x="0" y="21324"/>
                      </a:lnTo>
                      <a:lnTo>
                        <a:pt x="9672" y="12727"/>
                      </a:lnTo>
                      <a:lnTo>
                        <a:pt x="8145" y="0"/>
                      </a:lnTo>
                      <a:lnTo>
                        <a:pt x="18835" y="6618"/>
                      </a:lnTo>
                      <a:lnTo>
                        <a:pt x="30544" y="1018"/>
                      </a:lnTo>
                      <a:lnTo>
                        <a:pt x="27999" y="13745"/>
                      </a:lnTo>
                      <a:lnTo>
                        <a:pt x="36653" y="22851"/>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3" name="Freeform: Shape 61">
                  <a:extLst>
                    <a:ext uri="{FF2B5EF4-FFF2-40B4-BE49-F238E27FC236}">
                      <a16:creationId xmlns:a16="http://schemas.microsoft.com/office/drawing/2014/main" id="{3EB2CCDB-53BF-17EA-DAE3-1B32383D0797}"/>
                    </a:ext>
                  </a:extLst>
                </p:cNvPr>
                <p:cNvSpPr/>
                <p:nvPr/>
              </p:nvSpPr>
              <p:spPr>
                <a:xfrm>
                  <a:off x="1570342" y="3537112"/>
                  <a:ext cx="20306" cy="20306"/>
                </a:xfrm>
                <a:custGeom>
                  <a:avLst/>
                  <a:gdLst>
                    <a:gd name="connsiteX0" fmla="*/ 0 w 20306"/>
                    <a:gd name="connsiteY0" fmla="*/ 5091 h 20306"/>
                    <a:gd name="connsiteX1" fmla="*/ 7070 w 20306"/>
                    <a:gd name="connsiteY1" fmla="*/ 5543 h 20306"/>
                    <a:gd name="connsiteX2" fmla="*/ 11652 w 20306"/>
                    <a:gd name="connsiteY2" fmla="*/ 0 h 20306"/>
                    <a:gd name="connsiteX3" fmla="*/ 13179 w 20306"/>
                    <a:gd name="connsiteY3" fmla="*/ 7070 h 20306"/>
                    <a:gd name="connsiteX4" fmla="*/ 20306 w 20306"/>
                    <a:gd name="connsiteY4" fmla="*/ 9616 h 20306"/>
                    <a:gd name="connsiteX5" fmla="*/ 14197 w 20306"/>
                    <a:gd name="connsiteY5" fmla="*/ 13179 h 20306"/>
                    <a:gd name="connsiteX6" fmla="*/ 13688 w 20306"/>
                    <a:gd name="connsiteY6" fmla="*/ 20306 h 20306"/>
                    <a:gd name="connsiteX7" fmla="*/ 8089 w 20306"/>
                    <a:gd name="connsiteY7" fmla="*/ 15725 h 20306"/>
                    <a:gd name="connsiteX8" fmla="*/ 1471 w 20306"/>
                    <a:gd name="connsiteY8" fmla="*/ 17761 h 20306"/>
                    <a:gd name="connsiteX9" fmla="*/ 4016 w 20306"/>
                    <a:gd name="connsiteY9" fmla="*/ 11143 h 20306"/>
                    <a:gd name="connsiteX10" fmla="*/ 0 w 20306"/>
                    <a:gd name="connsiteY10" fmla="*/ 5091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06" h="20306">
                      <a:moveTo>
                        <a:pt x="0" y="5091"/>
                      </a:moveTo>
                      <a:lnTo>
                        <a:pt x="7070" y="5543"/>
                      </a:lnTo>
                      <a:lnTo>
                        <a:pt x="11652" y="0"/>
                      </a:lnTo>
                      <a:lnTo>
                        <a:pt x="13179" y="7070"/>
                      </a:lnTo>
                      <a:lnTo>
                        <a:pt x="20306" y="9616"/>
                      </a:lnTo>
                      <a:lnTo>
                        <a:pt x="14197" y="13179"/>
                      </a:lnTo>
                      <a:lnTo>
                        <a:pt x="13688" y="20306"/>
                      </a:lnTo>
                      <a:lnTo>
                        <a:pt x="8089" y="15725"/>
                      </a:lnTo>
                      <a:lnTo>
                        <a:pt x="1471" y="17761"/>
                      </a:lnTo>
                      <a:lnTo>
                        <a:pt x="4016" y="11143"/>
                      </a:lnTo>
                      <a:lnTo>
                        <a:pt x="0" y="5091"/>
                      </a:lnTo>
                      <a:close/>
                    </a:path>
                  </a:pathLst>
                </a:custGeom>
                <a:gradFill>
                  <a:gsLst>
                    <a:gs pos="2000">
                      <a:srgbClr val="FFFFFF">
                        <a:alpha val="0"/>
                      </a:srgbClr>
                    </a:gs>
                    <a:gs pos="100000">
                      <a:srgbClr val="FFFFFF"/>
                    </a:gs>
                  </a:gsLst>
                  <a:lin ang="5488412"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4" name="Freeform: Shape 62">
                  <a:extLst>
                    <a:ext uri="{FF2B5EF4-FFF2-40B4-BE49-F238E27FC236}">
                      <a16:creationId xmlns:a16="http://schemas.microsoft.com/office/drawing/2014/main" id="{322E2487-8CA2-2296-A5A5-1BA8F0780613}"/>
                    </a:ext>
                  </a:extLst>
                </p:cNvPr>
                <p:cNvSpPr/>
                <p:nvPr/>
              </p:nvSpPr>
              <p:spPr>
                <a:xfrm>
                  <a:off x="1527072" y="3477155"/>
                  <a:ext cx="19853" cy="20306"/>
                </a:xfrm>
                <a:custGeom>
                  <a:avLst/>
                  <a:gdLst>
                    <a:gd name="connsiteX0" fmla="*/ 8145 w 19853"/>
                    <a:gd name="connsiteY0" fmla="*/ 0 h 20306"/>
                    <a:gd name="connsiteX1" fmla="*/ 12727 w 19853"/>
                    <a:gd name="connsiteY1" fmla="*/ 5600 h 20306"/>
                    <a:gd name="connsiteX2" fmla="*/ 19854 w 19853"/>
                    <a:gd name="connsiteY2" fmla="*/ 5091 h 20306"/>
                    <a:gd name="connsiteX3" fmla="*/ 15781 w 19853"/>
                    <a:gd name="connsiteY3" fmla="*/ 11143 h 20306"/>
                    <a:gd name="connsiteX4" fmla="*/ 18326 w 19853"/>
                    <a:gd name="connsiteY4" fmla="*/ 17761 h 20306"/>
                    <a:gd name="connsiteX5" fmla="*/ 11709 w 19853"/>
                    <a:gd name="connsiteY5" fmla="*/ 15725 h 20306"/>
                    <a:gd name="connsiteX6" fmla="*/ 6109 w 19853"/>
                    <a:gd name="connsiteY6" fmla="*/ 20306 h 20306"/>
                    <a:gd name="connsiteX7" fmla="*/ 5600 w 19853"/>
                    <a:gd name="connsiteY7" fmla="*/ 13179 h 20306"/>
                    <a:gd name="connsiteX8" fmla="*/ 0 w 19853"/>
                    <a:gd name="connsiteY8" fmla="*/ 9107 h 20306"/>
                    <a:gd name="connsiteX9" fmla="*/ 6618 w 19853"/>
                    <a:gd name="connsiteY9" fmla="*/ 6618 h 20306"/>
                    <a:gd name="connsiteX10" fmla="*/ 8145 w 19853"/>
                    <a:gd name="connsiteY10" fmla="*/ 0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3" h="20306">
                      <a:moveTo>
                        <a:pt x="8145" y="0"/>
                      </a:moveTo>
                      <a:lnTo>
                        <a:pt x="12727" y="5600"/>
                      </a:lnTo>
                      <a:lnTo>
                        <a:pt x="19854" y="5091"/>
                      </a:lnTo>
                      <a:lnTo>
                        <a:pt x="15781" y="11143"/>
                      </a:lnTo>
                      <a:lnTo>
                        <a:pt x="18326" y="17761"/>
                      </a:lnTo>
                      <a:lnTo>
                        <a:pt x="11709" y="15725"/>
                      </a:lnTo>
                      <a:lnTo>
                        <a:pt x="6109" y="20306"/>
                      </a:lnTo>
                      <a:lnTo>
                        <a:pt x="5600" y="13179"/>
                      </a:lnTo>
                      <a:lnTo>
                        <a:pt x="0" y="9107"/>
                      </a:lnTo>
                      <a:lnTo>
                        <a:pt x="6618" y="6618"/>
                      </a:lnTo>
                      <a:lnTo>
                        <a:pt x="8145" y="0"/>
                      </a:lnTo>
                      <a:close/>
                    </a:path>
                  </a:pathLst>
                </a:custGeom>
                <a:gradFill>
                  <a:gsLst>
                    <a:gs pos="2000">
                      <a:srgbClr val="FFFFFF">
                        <a:alpha val="0"/>
                      </a:srgbClr>
                    </a:gs>
                    <a:gs pos="100000">
                      <a:srgbClr val="FFFFFF"/>
                    </a:gs>
                  </a:gsLst>
                  <a:lin ang="548841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5" name="Freeform: Shape 63">
                  <a:extLst>
                    <a:ext uri="{FF2B5EF4-FFF2-40B4-BE49-F238E27FC236}">
                      <a16:creationId xmlns:a16="http://schemas.microsoft.com/office/drawing/2014/main" id="{D5978779-C8F0-B05E-F86F-A0027804026E}"/>
                    </a:ext>
                  </a:extLst>
                </p:cNvPr>
                <p:cNvSpPr/>
                <p:nvPr/>
              </p:nvSpPr>
              <p:spPr>
                <a:xfrm>
                  <a:off x="1613556" y="3300339"/>
                  <a:ext cx="19853" cy="20306"/>
                </a:xfrm>
                <a:custGeom>
                  <a:avLst/>
                  <a:gdLst>
                    <a:gd name="connsiteX0" fmla="*/ 0 w 19853"/>
                    <a:gd name="connsiteY0" fmla="*/ 5091 h 20306"/>
                    <a:gd name="connsiteX1" fmla="*/ 7127 w 19853"/>
                    <a:gd name="connsiteY1" fmla="*/ 5600 h 20306"/>
                    <a:gd name="connsiteX2" fmla="*/ 11709 w 19853"/>
                    <a:gd name="connsiteY2" fmla="*/ 0 h 20306"/>
                    <a:gd name="connsiteX3" fmla="*/ 13236 w 19853"/>
                    <a:gd name="connsiteY3" fmla="*/ 7127 h 20306"/>
                    <a:gd name="connsiteX4" fmla="*/ 19854 w 19853"/>
                    <a:gd name="connsiteY4" fmla="*/ 9672 h 20306"/>
                    <a:gd name="connsiteX5" fmla="*/ 13745 w 19853"/>
                    <a:gd name="connsiteY5" fmla="*/ 13236 h 20306"/>
                    <a:gd name="connsiteX6" fmla="*/ 13745 w 19853"/>
                    <a:gd name="connsiteY6" fmla="*/ 20306 h 20306"/>
                    <a:gd name="connsiteX7" fmla="*/ 8145 w 19853"/>
                    <a:gd name="connsiteY7" fmla="*/ 15725 h 20306"/>
                    <a:gd name="connsiteX8" fmla="*/ 1018 w 19853"/>
                    <a:gd name="connsiteY8" fmla="*/ 17761 h 20306"/>
                    <a:gd name="connsiteX9" fmla="*/ 4073 w 19853"/>
                    <a:gd name="connsiteY9" fmla="*/ 11200 h 20306"/>
                    <a:gd name="connsiteX10" fmla="*/ 0 w 19853"/>
                    <a:gd name="connsiteY10" fmla="*/ 5091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3" h="20306">
                      <a:moveTo>
                        <a:pt x="0" y="5091"/>
                      </a:moveTo>
                      <a:lnTo>
                        <a:pt x="7127" y="5600"/>
                      </a:lnTo>
                      <a:lnTo>
                        <a:pt x="11709" y="0"/>
                      </a:lnTo>
                      <a:lnTo>
                        <a:pt x="13236" y="7127"/>
                      </a:lnTo>
                      <a:lnTo>
                        <a:pt x="19854" y="9672"/>
                      </a:lnTo>
                      <a:lnTo>
                        <a:pt x="13745" y="13236"/>
                      </a:lnTo>
                      <a:lnTo>
                        <a:pt x="13745" y="20306"/>
                      </a:lnTo>
                      <a:lnTo>
                        <a:pt x="8145" y="15725"/>
                      </a:lnTo>
                      <a:lnTo>
                        <a:pt x="1018" y="17761"/>
                      </a:lnTo>
                      <a:lnTo>
                        <a:pt x="4073" y="11200"/>
                      </a:lnTo>
                      <a:lnTo>
                        <a:pt x="0" y="5091"/>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66" name="Freeform: Shape 64">
                  <a:extLst>
                    <a:ext uri="{FF2B5EF4-FFF2-40B4-BE49-F238E27FC236}">
                      <a16:creationId xmlns:a16="http://schemas.microsoft.com/office/drawing/2014/main" id="{12F1F3DA-1828-0D6D-DD89-C758EDB7A64C}"/>
                    </a:ext>
                  </a:extLst>
                </p:cNvPr>
                <p:cNvSpPr/>
                <p:nvPr/>
              </p:nvSpPr>
              <p:spPr>
                <a:xfrm>
                  <a:off x="1387078" y="3343553"/>
                  <a:ext cx="20362" cy="20306"/>
                </a:xfrm>
                <a:custGeom>
                  <a:avLst/>
                  <a:gdLst>
                    <a:gd name="connsiteX0" fmla="*/ 0 w 20362"/>
                    <a:gd name="connsiteY0" fmla="*/ 5034 h 20306"/>
                    <a:gd name="connsiteX1" fmla="*/ 7127 w 20362"/>
                    <a:gd name="connsiteY1" fmla="*/ 5543 h 20306"/>
                    <a:gd name="connsiteX2" fmla="*/ 11709 w 20362"/>
                    <a:gd name="connsiteY2" fmla="*/ 0 h 20306"/>
                    <a:gd name="connsiteX3" fmla="*/ 13236 w 20362"/>
                    <a:gd name="connsiteY3" fmla="*/ 6561 h 20306"/>
                    <a:gd name="connsiteX4" fmla="*/ 20363 w 20362"/>
                    <a:gd name="connsiteY4" fmla="*/ 9107 h 20306"/>
                    <a:gd name="connsiteX5" fmla="*/ 14254 w 20362"/>
                    <a:gd name="connsiteY5" fmla="*/ 13179 h 20306"/>
                    <a:gd name="connsiteX6" fmla="*/ 13745 w 20362"/>
                    <a:gd name="connsiteY6" fmla="*/ 20306 h 20306"/>
                    <a:gd name="connsiteX7" fmla="*/ 8145 w 20362"/>
                    <a:gd name="connsiteY7" fmla="*/ 15725 h 20306"/>
                    <a:gd name="connsiteX8" fmla="*/ 1527 w 20362"/>
                    <a:gd name="connsiteY8" fmla="*/ 17252 h 20306"/>
                    <a:gd name="connsiteX9" fmla="*/ 4073 w 20362"/>
                    <a:gd name="connsiteY9" fmla="*/ 11143 h 20306"/>
                    <a:gd name="connsiteX10" fmla="*/ 0 w 20362"/>
                    <a:gd name="connsiteY10" fmla="*/ 5034 h 2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62" h="20306">
                      <a:moveTo>
                        <a:pt x="0" y="5034"/>
                      </a:moveTo>
                      <a:lnTo>
                        <a:pt x="7127" y="5543"/>
                      </a:lnTo>
                      <a:lnTo>
                        <a:pt x="11709" y="0"/>
                      </a:lnTo>
                      <a:lnTo>
                        <a:pt x="13236" y="6561"/>
                      </a:lnTo>
                      <a:lnTo>
                        <a:pt x="20363" y="9107"/>
                      </a:lnTo>
                      <a:lnTo>
                        <a:pt x="14254" y="13179"/>
                      </a:lnTo>
                      <a:lnTo>
                        <a:pt x="13745" y="20306"/>
                      </a:lnTo>
                      <a:lnTo>
                        <a:pt x="8145" y="15725"/>
                      </a:lnTo>
                      <a:lnTo>
                        <a:pt x="1527" y="17252"/>
                      </a:lnTo>
                      <a:lnTo>
                        <a:pt x="4073" y="11143"/>
                      </a:lnTo>
                      <a:lnTo>
                        <a:pt x="0" y="5034"/>
                      </a:lnTo>
                      <a:close/>
                    </a:path>
                  </a:pathLst>
                </a:custGeom>
                <a:gradFill>
                  <a:gsLst>
                    <a:gs pos="2000">
                      <a:srgbClr val="FFFFFF">
                        <a:alpha val="0"/>
                      </a:srgbClr>
                    </a:gs>
                    <a:gs pos="100000">
                      <a:srgbClr val="FFFFFF"/>
                    </a:gs>
                  </a:gsLst>
                  <a:lin ang="5488485"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sp>
            <p:nvSpPr>
              <p:cNvPr id="44" name="Freeform: Shape 42">
                <a:extLst>
                  <a:ext uri="{FF2B5EF4-FFF2-40B4-BE49-F238E27FC236}">
                    <a16:creationId xmlns:a16="http://schemas.microsoft.com/office/drawing/2014/main" id="{BE03FEF1-191B-450F-6B32-841E890DB3FC}"/>
                  </a:ext>
                </a:extLst>
              </p:cNvPr>
              <p:cNvSpPr/>
              <p:nvPr/>
            </p:nvSpPr>
            <p:spPr>
              <a:xfrm>
                <a:off x="1559086" y="3154010"/>
                <a:ext cx="20362" cy="20815"/>
              </a:xfrm>
              <a:custGeom>
                <a:avLst/>
                <a:gdLst>
                  <a:gd name="connsiteX0" fmla="*/ 8654 w 20362"/>
                  <a:gd name="connsiteY0" fmla="*/ 0 h 20815"/>
                  <a:gd name="connsiteX1" fmla="*/ 13236 w 20362"/>
                  <a:gd name="connsiteY1" fmla="*/ 6109 h 20815"/>
                  <a:gd name="connsiteX2" fmla="*/ 20363 w 20362"/>
                  <a:gd name="connsiteY2" fmla="*/ 5600 h 20815"/>
                  <a:gd name="connsiteX3" fmla="*/ 16290 w 20362"/>
                  <a:gd name="connsiteY3" fmla="*/ 11199 h 20815"/>
                  <a:gd name="connsiteX4" fmla="*/ 18835 w 20362"/>
                  <a:gd name="connsiteY4" fmla="*/ 17761 h 20815"/>
                  <a:gd name="connsiteX5" fmla="*/ 11765 w 20362"/>
                  <a:gd name="connsiteY5" fmla="*/ 16234 h 20815"/>
                  <a:gd name="connsiteX6" fmla="*/ 6674 w 20362"/>
                  <a:gd name="connsiteY6" fmla="*/ 20815 h 20815"/>
                  <a:gd name="connsiteX7" fmla="*/ 6165 w 20362"/>
                  <a:gd name="connsiteY7" fmla="*/ 13236 h 20815"/>
                  <a:gd name="connsiteX8" fmla="*/ 0 w 20362"/>
                  <a:gd name="connsiteY8" fmla="*/ 9672 h 20815"/>
                  <a:gd name="connsiteX9" fmla="*/ 6674 w 20362"/>
                  <a:gd name="connsiteY9" fmla="*/ 7127 h 20815"/>
                  <a:gd name="connsiteX10" fmla="*/ 8654 w 20362"/>
                  <a:gd name="connsiteY10" fmla="*/ 0 h 2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62" h="20815">
                    <a:moveTo>
                      <a:pt x="8654" y="0"/>
                    </a:moveTo>
                    <a:lnTo>
                      <a:pt x="13236" y="6109"/>
                    </a:lnTo>
                    <a:lnTo>
                      <a:pt x="20363" y="5600"/>
                    </a:lnTo>
                    <a:lnTo>
                      <a:pt x="16290" y="11199"/>
                    </a:lnTo>
                    <a:lnTo>
                      <a:pt x="18835" y="17761"/>
                    </a:lnTo>
                    <a:lnTo>
                      <a:pt x="11765" y="16234"/>
                    </a:lnTo>
                    <a:lnTo>
                      <a:pt x="6674" y="20815"/>
                    </a:lnTo>
                    <a:lnTo>
                      <a:pt x="6165" y="13236"/>
                    </a:lnTo>
                    <a:lnTo>
                      <a:pt x="0" y="9672"/>
                    </a:lnTo>
                    <a:lnTo>
                      <a:pt x="6674" y="7127"/>
                    </a:lnTo>
                    <a:lnTo>
                      <a:pt x="8654" y="0"/>
                    </a:lnTo>
                    <a:close/>
                  </a:path>
                </a:pathLst>
              </a:custGeom>
              <a:solidFill>
                <a:srgbClr val="B5EAF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5" name="Freeform: Shape 43">
                <a:extLst>
                  <a:ext uri="{FF2B5EF4-FFF2-40B4-BE49-F238E27FC236}">
                    <a16:creationId xmlns:a16="http://schemas.microsoft.com/office/drawing/2014/main" id="{A0DE5B17-94D9-940B-3010-233BB118E011}"/>
                  </a:ext>
                </a:extLst>
              </p:cNvPr>
              <p:cNvSpPr/>
              <p:nvPr/>
            </p:nvSpPr>
            <p:spPr>
              <a:xfrm>
                <a:off x="1927764" y="3302595"/>
                <a:ext cx="186535" cy="311086"/>
              </a:xfrm>
              <a:custGeom>
                <a:avLst/>
                <a:gdLst>
                  <a:gd name="connsiteX0" fmla="*/ 175119 w 186535"/>
                  <a:gd name="connsiteY0" fmla="*/ 195828 h 311086"/>
                  <a:gd name="connsiteX1" fmla="*/ 163806 w 186535"/>
                  <a:gd name="connsiteY1" fmla="*/ 203464 h 311086"/>
                  <a:gd name="connsiteX2" fmla="*/ 163806 w 186535"/>
                  <a:gd name="connsiteY2" fmla="*/ 203464 h 311086"/>
                  <a:gd name="connsiteX3" fmla="*/ 97684 w 186535"/>
                  <a:gd name="connsiteY3" fmla="*/ 237402 h 311086"/>
                  <a:gd name="connsiteX4" fmla="*/ 97402 w 186535"/>
                  <a:gd name="connsiteY4" fmla="*/ 262855 h 311086"/>
                  <a:gd name="connsiteX5" fmla="*/ 98929 w 186535"/>
                  <a:gd name="connsiteY5" fmla="*/ 277957 h 311086"/>
                  <a:gd name="connsiteX6" fmla="*/ 72986 w 186535"/>
                  <a:gd name="connsiteY6" fmla="*/ 310880 h 311086"/>
                  <a:gd name="connsiteX7" fmla="*/ 58599 w 186535"/>
                  <a:gd name="connsiteY7" fmla="*/ 309011 h 311086"/>
                  <a:gd name="connsiteX8" fmla="*/ 17308 w 186535"/>
                  <a:gd name="connsiteY8" fmla="*/ 292834 h 311086"/>
                  <a:gd name="connsiteX9" fmla="*/ 0 w 186535"/>
                  <a:gd name="connsiteY9" fmla="*/ 80892 h 311086"/>
                  <a:gd name="connsiteX10" fmla="*/ 168954 w 186535"/>
                  <a:gd name="connsiteY10" fmla="*/ 27553 h 311086"/>
                  <a:gd name="connsiteX11" fmla="*/ 175119 w 186535"/>
                  <a:gd name="connsiteY11" fmla="*/ 195828 h 31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535" h="311086">
                    <a:moveTo>
                      <a:pt x="175119" y="195828"/>
                    </a:moveTo>
                    <a:cubicBezTo>
                      <a:pt x="171670" y="198821"/>
                      <a:pt x="167872" y="201385"/>
                      <a:pt x="163806" y="203464"/>
                    </a:cubicBezTo>
                    <a:lnTo>
                      <a:pt x="163806" y="203464"/>
                    </a:lnTo>
                    <a:cubicBezTo>
                      <a:pt x="134281" y="219132"/>
                      <a:pt x="93951" y="215116"/>
                      <a:pt x="97684" y="237402"/>
                    </a:cubicBezTo>
                    <a:cubicBezTo>
                      <a:pt x="96347" y="245827"/>
                      <a:pt x="96251" y="254403"/>
                      <a:pt x="97402" y="262855"/>
                    </a:cubicBezTo>
                    <a:cubicBezTo>
                      <a:pt x="97684" y="267889"/>
                      <a:pt x="98363" y="272867"/>
                      <a:pt x="98929" y="277957"/>
                    </a:cubicBezTo>
                    <a:cubicBezTo>
                      <a:pt x="100856" y="294213"/>
                      <a:pt x="89241" y="308953"/>
                      <a:pt x="72986" y="310880"/>
                    </a:cubicBezTo>
                    <a:cubicBezTo>
                      <a:pt x="68109" y="311458"/>
                      <a:pt x="63166" y="310816"/>
                      <a:pt x="58599" y="309011"/>
                    </a:cubicBezTo>
                    <a:lnTo>
                      <a:pt x="17308" y="292834"/>
                    </a:lnTo>
                    <a:lnTo>
                      <a:pt x="0" y="80892"/>
                    </a:lnTo>
                    <a:cubicBezTo>
                      <a:pt x="0" y="80892"/>
                      <a:pt x="60013" y="-57292"/>
                      <a:pt x="168954" y="27553"/>
                    </a:cubicBezTo>
                    <a:cubicBezTo>
                      <a:pt x="168784" y="27723"/>
                      <a:pt x="204079" y="170884"/>
                      <a:pt x="175119" y="195828"/>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6" name="Freeform: Shape 44">
                <a:extLst>
                  <a:ext uri="{FF2B5EF4-FFF2-40B4-BE49-F238E27FC236}">
                    <a16:creationId xmlns:a16="http://schemas.microsoft.com/office/drawing/2014/main" id="{D8EC07B6-508F-98C6-DB90-EC00A64B17A2}"/>
                  </a:ext>
                </a:extLst>
              </p:cNvPr>
              <p:cNvSpPr/>
              <p:nvPr/>
            </p:nvSpPr>
            <p:spPr>
              <a:xfrm>
                <a:off x="1864922" y="4256028"/>
                <a:ext cx="338473" cy="785886"/>
              </a:xfrm>
              <a:custGeom>
                <a:avLst/>
                <a:gdLst>
                  <a:gd name="connsiteX0" fmla="*/ 293110 w 338473"/>
                  <a:gd name="connsiteY0" fmla="*/ 746802 h 785886"/>
                  <a:gd name="connsiteX1" fmla="*/ 338473 w 338473"/>
                  <a:gd name="connsiteY1" fmla="*/ 785887 h 785886"/>
                  <a:gd name="connsiteX2" fmla="*/ 218446 w 338473"/>
                  <a:gd name="connsiteY2" fmla="*/ 785887 h 785886"/>
                  <a:gd name="connsiteX3" fmla="*/ 168954 w 338473"/>
                  <a:gd name="connsiteY3" fmla="*/ 193502 h 785886"/>
                  <a:gd name="connsiteX4" fmla="*/ 143048 w 338473"/>
                  <a:gd name="connsiteY4" fmla="*/ 785887 h 785886"/>
                  <a:gd name="connsiteX5" fmla="*/ 19401 w 338473"/>
                  <a:gd name="connsiteY5" fmla="*/ 785887 h 785886"/>
                  <a:gd name="connsiteX6" fmla="*/ 56506 w 338473"/>
                  <a:gd name="connsiteY6" fmla="*/ 760547 h 785886"/>
                  <a:gd name="connsiteX7" fmla="*/ 0 w 338473"/>
                  <a:gd name="connsiteY7" fmla="*/ 32015 h 785886"/>
                  <a:gd name="connsiteX8" fmla="*/ 88125 w 338473"/>
                  <a:gd name="connsiteY8" fmla="*/ 23700 h 785886"/>
                  <a:gd name="connsiteX9" fmla="*/ 338473 w 338473"/>
                  <a:gd name="connsiteY9" fmla="*/ 0 h 785886"/>
                  <a:gd name="connsiteX10" fmla="*/ 293110 w 338473"/>
                  <a:gd name="connsiteY10" fmla="*/ 746802 h 78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473" h="785886">
                    <a:moveTo>
                      <a:pt x="293110" y="746802"/>
                    </a:moveTo>
                    <a:lnTo>
                      <a:pt x="338473" y="785887"/>
                    </a:lnTo>
                    <a:lnTo>
                      <a:pt x="218446" y="785887"/>
                    </a:lnTo>
                    <a:lnTo>
                      <a:pt x="168954" y="193502"/>
                    </a:lnTo>
                    <a:lnTo>
                      <a:pt x="143048" y="785887"/>
                    </a:lnTo>
                    <a:lnTo>
                      <a:pt x="19401" y="785887"/>
                    </a:lnTo>
                    <a:lnTo>
                      <a:pt x="56506" y="760547"/>
                    </a:lnTo>
                    <a:lnTo>
                      <a:pt x="0" y="32015"/>
                    </a:lnTo>
                    <a:lnTo>
                      <a:pt x="88125" y="23700"/>
                    </a:lnTo>
                    <a:lnTo>
                      <a:pt x="338473" y="0"/>
                    </a:lnTo>
                    <a:lnTo>
                      <a:pt x="293110" y="746802"/>
                    </a:lnTo>
                    <a:close/>
                  </a:path>
                </a:pathLst>
              </a:custGeom>
              <a:solidFill>
                <a:srgbClr val="0B274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7" name="Freeform: Shape 45">
                <a:extLst>
                  <a:ext uri="{FF2B5EF4-FFF2-40B4-BE49-F238E27FC236}">
                    <a16:creationId xmlns:a16="http://schemas.microsoft.com/office/drawing/2014/main" id="{C9ABB512-350C-1B73-11CF-CF4D20A343E2}"/>
                  </a:ext>
                </a:extLst>
              </p:cNvPr>
              <p:cNvSpPr/>
              <p:nvPr/>
            </p:nvSpPr>
            <p:spPr>
              <a:xfrm>
                <a:off x="1864922" y="4256028"/>
                <a:ext cx="338473" cy="785886"/>
              </a:xfrm>
              <a:custGeom>
                <a:avLst/>
                <a:gdLst>
                  <a:gd name="connsiteX0" fmla="*/ 293110 w 338473"/>
                  <a:gd name="connsiteY0" fmla="*/ 746802 h 785886"/>
                  <a:gd name="connsiteX1" fmla="*/ 338473 w 338473"/>
                  <a:gd name="connsiteY1" fmla="*/ 785887 h 785886"/>
                  <a:gd name="connsiteX2" fmla="*/ 218446 w 338473"/>
                  <a:gd name="connsiteY2" fmla="*/ 785887 h 785886"/>
                  <a:gd name="connsiteX3" fmla="*/ 168954 w 338473"/>
                  <a:gd name="connsiteY3" fmla="*/ 193502 h 785886"/>
                  <a:gd name="connsiteX4" fmla="*/ 143048 w 338473"/>
                  <a:gd name="connsiteY4" fmla="*/ 785887 h 785886"/>
                  <a:gd name="connsiteX5" fmla="*/ 19401 w 338473"/>
                  <a:gd name="connsiteY5" fmla="*/ 785887 h 785886"/>
                  <a:gd name="connsiteX6" fmla="*/ 56506 w 338473"/>
                  <a:gd name="connsiteY6" fmla="*/ 760547 h 785886"/>
                  <a:gd name="connsiteX7" fmla="*/ 0 w 338473"/>
                  <a:gd name="connsiteY7" fmla="*/ 32015 h 785886"/>
                  <a:gd name="connsiteX8" fmla="*/ 88125 w 338473"/>
                  <a:gd name="connsiteY8" fmla="*/ 23700 h 785886"/>
                  <a:gd name="connsiteX9" fmla="*/ 338473 w 338473"/>
                  <a:gd name="connsiteY9" fmla="*/ 0 h 785886"/>
                  <a:gd name="connsiteX10" fmla="*/ 293110 w 338473"/>
                  <a:gd name="connsiteY10" fmla="*/ 746802 h 78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473" h="785886">
                    <a:moveTo>
                      <a:pt x="293110" y="746802"/>
                    </a:moveTo>
                    <a:lnTo>
                      <a:pt x="338473" y="785887"/>
                    </a:lnTo>
                    <a:lnTo>
                      <a:pt x="218446" y="785887"/>
                    </a:lnTo>
                    <a:lnTo>
                      <a:pt x="168954" y="193502"/>
                    </a:lnTo>
                    <a:lnTo>
                      <a:pt x="143048" y="785887"/>
                    </a:lnTo>
                    <a:lnTo>
                      <a:pt x="19401" y="785887"/>
                    </a:lnTo>
                    <a:lnTo>
                      <a:pt x="56506" y="760547"/>
                    </a:lnTo>
                    <a:lnTo>
                      <a:pt x="0" y="32015"/>
                    </a:lnTo>
                    <a:lnTo>
                      <a:pt x="88125" y="23700"/>
                    </a:lnTo>
                    <a:lnTo>
                      <a:pt x="338473" y="0"/>
                    </a:lnTo>
                    <a:lnTo>
                      <a:pt x="293110" y="746802"/>
                    </a:ln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8" name="Freeform: Shape 46">
                <a:extLst>
                  <a:ext uri="{FF2B5EF4-FFF2-40B4-BE49-F238E27FC236}">
                    <a16:creationId xmlns:a16="http://schemas.microsoft.com/office/drawing/2014/main" id="{849DFED7-5BC8-6F6B-8645-9F12B9D8C4DB}"/>
                  </a:ext>
                </a:extLst>
              </p:cNvPr>
              <p:cNvSpPr/>
              <p:nvPr/>
            </p:nvSpPr>
            <p:spPr>
              <a:xfrm>
                <a:off x="1926946" y="3263316"/>
                <a:ext cx="181894" cy="205184"/>
              </a:xfrm>
              <a:custGeom>
                <a:avLst/>
                <a:gdLst>
                  <a:gd name="connsiteX0" fmla="*/ 169602 w 181894"/>
                  <a:gd name="connsiteY0" fmla="*/ 67001 h 205184"/>
                  <a:gd name="connsiteX1" fmla="*/ 178256 w 181894"/>
                  <a:gd name="connsiteY1" fmla="*/ 21751 h 205184"/>
                  <a:gd name="connsiteX2" fmla="*/ 127349 w 181894"/>
                  <a:gd name="connsiteY2" fmla="*/ 1953 h 205184"/>
                  <a:gd name="connsiteX3" fmla="*/ 62189 w 181894"/>
                  <a:gd name="connsiteY3" fmla="*/ 1953 h 205184"/>
                  <a:gd name="connsiteX4" fmla="*/ 6248 w 181894"/>
                  <a:gd name="connsiteY4" fmla="*/ 65983 h 205184"/>
                  <a:gd name="connsiteX5" fmla="*/ 1666 w 181894"/>
                  <a:gd name="connsiteY5" fmla="*/ 119322 h 205184"/>
                  <a:gd name="connsiteX6" fmla="*/ 6248 w 181894"/>
                  <a:gd name="connsiteY6" fmla="*/ 205184 h 205184"/>
                  <a:gd name="connsiteX7" fmla="*/ 29665 w 181894"/>
                  <a:gd name="connsiteY7" fmla="*/ 171247 h 205184"/>
                  <a:gd name="connsiteX8" fmla="*/ 17447 w 181894"/>
                  <a:gd name="connsiteY8" fmla="*/ 125996 h 205184"/>
                  <a:gd name="connsiteX9" fmla="*/ 35774 w 181894"/>
                  <a:gd name="connsiteY9" fmla="*/ 132105 h 205184"/>
                  <a:gd name="connsiteX10" fmla="*/ 46408 w 181894"/>
                  <a:gd name="connsiteY10" fmla="*/ 81198 h 205184"/>
                  <a:gd name="connsiteX11" fmla="*/ 169602 w 181894"/>
                  <a:gd name="connsiteY11" fmla="*/ 67001 h 20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894" h="205184">
                    <a:moveTo>
                      <a:pt x="169602" y="67001"/>
                    </a:moveTo>
                    <a:cubicBezTo>
                      <a:pt x="181868" y="55321"/>
                      <a:pt x="185347" y="37132"/>
                      <a:pt x="178256" y="21751"/>
                    </a:cubicBezTo>
                    <a:cubicBezTo>
                      <a:pt x="168075" y="-9189"/>
                      <a:pt x="127349" y="1953"/>
                      <a:pt x="127349" y="1953"/>
                    </a:cubicBezTo>
                    <a:lnTo>
                      <a:pt x="62189" y="1953"/>
                    </a:lnTo>
                    <a:cubicBezTo>
                      <a:pt x="35884" y="15157"/>
                      <a:pt x="15801" y="38144"/>
                      <a:pt x="6248" y="65983"/>
                    </a:cubicBezTo>
                    <a:cubicBezTo>
                      <a:pt x="-32" y="83031"/>
                      <a:pt x="-1614" y="101453"/>
                      <a:pt x="1666" y="119322"/>
                    </a:cubicBezTo>
                    <a:lnTo>
                      <a:pt x="6248" y="205184"/>
                    </a:lnTo>
                    <a:lnTo>
                      <a:pt x="29665" y="171247"/>
                    </a:lnTo>
                    <a:cubicBezTo>
                      <a:pt x="29665" y="171247"/>
                      <a:pt x="7040" y="136178"/>
                      <a:pt x="17447" y="125996"/>
                    </a:cubicBezTo>
                    <a:cubicBezTo>
                      <a:pt x="27855" y="115815"/>
                      <a:pt x="35774" y="132105"/>
                      <a:pt x="35774" y="132105"/>
                    </a:cubicBezTo>
                    <a:cubicBezTo>
                      <a:pt x="35774" y="132105"/>
                      <a:pt x="35774" y="84818"/>
                      <a:pt x="46408" y="81198"/>
                    </a:cubicBezTo>
                    <a:cubicBezTo>
                      <a:pt x="57041" y="77578"/>
                      <a:pt x="169602" y="67001"/>
                      <a:pt x="169602" y="67001"/>
                    </a:cubicBezTo>
                    <a:close/>
                  </a:path>
                </a:pathLst>
              </a:custGeom>
              <a:solidFill>
                <a:schemeClr val="tx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49" name="Freeform: Shape 47">
                <a:extLst>
                  <a:ext uri="{FF2B5EF4-FFF2-40B4-BE49-F238E27FC236}">
                    <a16:creationId xmlns:a16="http://schemas.microsoft.com/office/drawing/2014/main" id="{B931838B-C7DE-F985-A9F1-8FBD8C124FB7}"/>
                  </a:ext>
                </a:extLst>
              </p:cNvPr>
              <p:cNvSpPr/>
              <p:nvPr/>
            </p:nvSpPr>
            <p:spPr>
              <a:xfrm>
                <a:off x="2033933" y="4423681"/>
                <a:ext cx="52434" cy="618290"/>
              </a:xfrm>
              <a:custGeom>
                <a:avLst/>
                <a:gdLst>
                  <a:gd name="connsiteX0" fmla="*/ 0 w 52434"/>
                  <a:gd name="connsiteY0" fmla="*/ 25906 h 618290"/>
                  <a:gd name="connsiteX1" fmla="*/ 26472 w 52434"/>
                  <a:gd name="connsiteY1" fmla="*/ 0 h 618290"/>
                  <a:gd name="connsiteX2" fmla="*/ 52434 w 52434"/>
                  <a:gd name="connsiteY2" fmla="*/ 292600 h 618290"/>
                  <a:gd name="connsiteX3" fmla="*/ 45816 w 52434"/>
                  <a:gd name="connsiteY3" fmla="*/ 618290 h 618290"/>
                  <a:gd name="connsiteX4" fmla="*/ 0 w 52434"/>
                  <a:gd name="connsiteY4" fmla="*/ 25906 h 61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34" h="618290">
                    <a:moveTo>
                      <a:pt x="0" y="25906"/>
                    </a:moveTo>
                    <a:lnTo>
                      <a:pt x="26472" y="0"/>
                    </a:lnTo>
                    <a:lnTo>
                      <a:pt x="52434" y="292600"/>
                    </a:lnTo>
                    <a:lnTo>
                      <a:pt x="45816" y="618290"/>
                    </a:lnTo>
                    <a:lnTo>
                      <a:pt x="0" y="25906"/>
                    </a:lnTo>
                    <a:close/>
                  </a:path>
                </a:pathLst>
              </a:custGeom>
              <a:gradFill>
                <a:gsLst>
                  <a:gs pos="36000">
                    <a:srgbClr val="00272E"/>
                  </a:gs>
                  <a:gs pos="75000">
                    <a:srgbClr val="3F80A1">
                      <a:alpha val="24706"/>
                    </a:srgbClr>
                  </a:gs>
                  <a:gs pos="100000">
                    <a:srgbClr val="69B9EB">
                      <a:alpha val="0"/>
                    </a:srgbClr>
                  </a:gs>
                </a:gsLst>
                <a:lin ang="808890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50" name="Freeform: Shape 48">
                <a:extLst>
                  <a:ext uri="{FF2B5EF4-FFF2-40B4-BE49-F238E27FC236}">
                    <a16:creationId xmlns:a16="http://schemas.microsoft.com/office/drawing/2014/main" id="{79D9368E-4369-341B-1630-EA0AE247792A}"/>
                  </a:ext>
                </a:extLst>
              </p:cNvPr>
              <p:cNvSpPr/>
              <p:nvPr/>
            </p:nvSpPr>
            <p:spPr>
              <a:xfrm>
                <a:off x="2390294" y="3135232"/>
                <a:ext cx="35507" cy="568118"/>
              </a:xfrm>
              <a:custGeom>
                <a:avLst/>
                <a:gdLst>
                  <a:gd name="connsiteX0" fmla="*/ 891 w 35507"/>
                  <a:gd name="connsiteY0" fmla="*/ 523264 h 568118"/>
                  <a:gd name="connsiteX1" fmla="*/ 25835 w 35507"/>
                  <a:gd name="connsiteY1" fmla="*/ 0 h 568118"/>
                  <a:gd name="connsiteX2" fmla="*/ 35507 w 35507"/>
                  <a:gd name="connsiteY2" fmla="*/ 0 h 568118"/>
                  <a:gd name="connsiteX3" fmla="*/ 10563 w 35507"/>
                  <a:gd name="connsiteY3" fmla="*/ 562915 h 568118"/>
                  <a:gd name="connsiteX4" fmla="*/ 891 w 35507"/>
                  <a:gd name="connsiteY4" fmla="*/ 562915 h 568118"/>
                  <a:gd name="connsiteX5" fmla="*/ 891 w 35507"/>
                  <a:gd name="connsiteY5" fmla="*/ 523264 h 56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07" h="568118">
                    <a:moveTo>
                      <a:pt x="891" y="523264"/>
                    </a:moveTo>
                    <a:lnTo>
                      <a:pt x="25835" y="0"/>
                    </a:lnTo>
                    <a:lnTo>
                      <a:pt x="35507" y="0"/>
                    </a:lnTo>
                    <a:lnTo>
                      <a:pt x="10563" y="562915"/>
                    </a:lnTo>
                    <a:cubicBezTo>
                      <a:pt x="10563" y="562915"/>
                      <a:pt x="3436" y="574624"/>
                      <a:pt x="891" y="562915"/>
                    </a:cubicBezTo>
                    <a:cubicBezTo>
                      <a:pt x="-297" y="549725"/>
                      <a:pt x="-297" y="536455"/>
                      <a:pt x="891" y="523264"/>
                    </a:cubicBezTo>
                    <a:close/>
                  </a:path>
                </a:pathLst>
              </a:custGeom>
              <a:solidFill>
                <a:srgbClr val="1D3945"/>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sp>
          <p:nvSpPr>
            <p:cNvPr id="25" name="Freeform: Shape 23">
              <a:extLst>
                <a:ext uri="{FF2B5EF4-FFF2-40B4-BE49-F238E27FC236}">
                  <a16:creationId xmlns:a16="http://schemas.microsoft.com/office/drawing/2014/main" id="{E2A3C092-848A-9898-67EF-7285F32AC6B6}"/>
                </a:ext>
              </a:extLst>
            </p:cNvPr>
            <p:cNvSpPr/>
            <p:nvPr/>
          </p:nvSpPr>
          <p:spPr>
            <a:xfrm>
              <a:off x="529074" y="2079766"/>
              <a:ext cx="5656" cy="5656"/>
            </a:xfrm>
            <a:custGeom>
              <a:avLst/>
              <a:gdLst/>
              <a:ahLst/>
              <a:cxnLst/>
              <a:rect l="l" t="t" r="r" b="b"/>
              <a:pathLst>
                <a:path w="5656" h="5656"/>
              </a:pathLst>
            </a:custGeom>
            <a:solidFill>
              <a:srgbClr val="335162"/>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nvGrpSpPr>
            <p:cNvPr id="26" name="Group 24">
              <a:extLst>
                <a:ext uri="{FF2B5EF4-FFF2-40B4-BE49-F238E27FC236}">
                  <a16:creationId xmlns:a16="http://schemas.microsoft.com/office/drawing/2014/main" id="{950595D3-7A02-36FB-3083-C3847B573D2F}"/>
                </a:ext>
              </a:extLst>
            </p:cNvPr>
            <p:cNvGrpSpPr/>
            <p:nvPr/>
          </p:nvGrpSpPr>
          <p:grpSpPr>
            <a:xfrm>
              <a:off x="1453257" y="3506059"/>
              <a:ext cx="1251965" cy="1578108"/>
              <a:chOff x="1453257" y="3506059"/>
              <a:chExt cx="1251965" cy="1578108"/>
            </a:xfrm>
          </p:grpSpPr>
          <p:sp>
            <p:nvSpPr>
              <p:cNvPr id="27" name="Freeform: Shape 25">
                <a:extLst>
                  <a:ext uri="{FF2B5EF4-FFF2-40B4-BE49-F238E27FC236}">
                    <a16:creationId xmlns:a16="http://schemas.microsoft.com/office/drawing/2014/main" id="{3426A745-211A-AA34-44BD-2B8E57FFFB30}"/>
                  </a:ext>
                </a:extLst>
              </p:cNvPr>
              <p:cNvSpPr/>
              <p:nvPr/>
            </p:nvSpPr>
            <p:spPr>
              <a:xfrm>
                <a:off x="1453257" y="4964254"/>
                <a:ext cx="1251965" cy="119913"/>
              </a:xfrm>
              <a:custGeom>
                <a:avLst/>
                <a:gdLst>
                  <a:gd name="connsiteX0" fmla="*/ 1251966 w 1251965"/>
                  <a:gd name="connsiteY0" fmla="*/ 59957 h 119913"/>
                  <a:gd name="connsiteX1" fmla="*/ 625983 w 1251965"/>
                  <a:gd name="connsiteY1" fmla="*/ 119913 h 119913"/>
                  <a:gd name="connsiteX2" fmla="*/ 0 w 1251965"/>
                  <a:gd name="connsiteY2" fmla="*/ 59957 h 119913"/>
                  <a:gd name="connsiteX3" fmla="*/ 625983 w 1251965"/>
                  <a:gd name="connsiteY3" fmla="*/ 0 h 119913"/>
                  <a:gd name="connsiteX4" fmla="*/ 1251966 w 1251965"/>
                  <a:gd name="connsiteY4" fmla="*/ 59957 h 119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965" h="119913">
                    <a:moveTo>
                      <a:pt x="1251966" y="59957"/>
                    </a:moveTo>
                    <a:cubicBezTo>
                      <a:pt x="1251966" y="93070"/>
                      <a:pt x="971704" y="119913"/>
                      <a:pt x="625983" y="119913"/>
                    </a:cubicBezTo>
                    <a:cubicBezTo>
                      <a:pt x="280262" y="119913"/>
                      <a:pt x="0" y="93070"/>
                      <a:pt x="0" y="59957"/>
                    </a:cubicBezTo>
                    <a:cubicBezTo>
                      <a:pt x="0" y="26843"/>
                      <a:pt x="280262" y="0"/>
                      <a:pt x="625983" y="0"/>
                    </a:cubicBezTo>
                    <a:cubicBezTo>
                      <a:pt x="971704" y="0"/>
                      <a:pt x="1251966" y="26843"/>
                      <a:pt x="1251966" y="59957"/>
                    </a:cubicBezTo>
                    <a:close/>
                  </a:path>
                </a:pathLst>
              </a:custGeom>
              <a:solidFill>
                <a:srgbClr val="000405">
                  <a:alpha val="5000"/>
                </a:srgb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28" name="Freeform: Shape 26">
                <a:extLst>
                  <a:ext uri="{FF2B5EF4-FFF2-40B4-BE49-F238E27FC236}">
                    <a16:creationId xmlns:a16="http://schemas.microsoft.com/office/drawing/2014/main" id="{0FC71D05-E14B-723D-29C4-9A0D950A43AD}"/>
                  </a:ext>
                </a:extLst>
              </p:cNvPr>
              <p:cNvSpPr/>
              <p:nvPr/>
            </p:nvSpPr>
            <p:spPr>
              <a:xfrm>
                <a:off x="2349680" y="3586016"/>
                <a:ext cx="106757" cy="187267"/>
              </a:xfrm>
              <a:custGeom>
                <a:avLst/>
                <a:gdLst>
                  <a:gd name="connsiteX0" fmla="*/ 19897 w 106757"/>
                  <a:gd name="connsiteY0" fmla="*/ 121916 h 187267"/>
                  <a:gd name="connsiteX1" fmla="*/ 722 w 106757"/>
                  <a:gd name="connsiteY1" fmla="*/ 160718 h 187267"/>
                  <a:gd name="connsiteX2" fmla="*/ 3702 w 106757"/>
                  <a:gd name="connsiteY2" fmla="*/ 169759 h 187267"/>
                  <a:gd name="connsiteX3" fmla="*/ 3720 w 106757"/>
                  <a:gd name="connsiteY3" fmla="*/ 169768 h 187267"/>
                  <a:gd name="connsiteX4" fmla="*/ 4229 w 106757"/>
                  <a:gd name="connsiteY4" fmla="*/ 169768 h 187267"/>
                  <a:gd name="connsiteX5" fmla="*/ 45973 w 106757"/>
                  <a:gd name="connsiteY5" fmla="*/ 186737 h 187267"/>
                  <a:gd name="connsiteX6" fmla="*/ 54684 w 106757"/>
                  <a:gd name="connsiteY6" fmla="*/ 183287 h 187267"/>
                  <a:gd name="connsiteX7" fmla="*/ 73293 w 106757"/>
                  <a:gd name="connsiteY7" fmla="*/ 142788 h 187267"/>
                  <a:gd name="connsiteX8" fmla="*/ 74820 w 106757"/>
                  <a:gd name="connsiteY8" fmla="*/ 140695 h 187267"/>
                  <a:gd name="connsiteX9" fmla="*/ 104629 w 106757"/>
                  <a:gd name="connsiteY9" fmla="*/ 112413 h 187267"/>
                  <a:gd name="connsiteX10" fmla="*/ 106721 w 106757"/>
                  <a:gd name="connsiteY10" fmla="*/ 106757 h 187267"/>
                  <a:gd name="connsiteX11" fmla="*/ 95748 w 106757"/>
                  <a:gd name="connsiteY11" fmla="*/ 23100 h 187267"/>
                  <a:gd name="connsiteX12" fmla="*/ 92354 w 106757"/>
                  <a:gd name="connsiteY12" fmla="*/ 18066 h 187267"/>
                  <a:gd name="connsiteX13" fmla="*/ 66845 w 106757"/>
                  <a:gd name="connsiteY13" fmla="*/ 3982 h 187267"/>
                  <a:gd name="connsiteX14" fmla="*/ 58134 w 106757"/>
                  <a:gd name="connsiteY14" fmla="*/ 5735 h 187267"/>
                  <a:gd name="connsiteX15" fmla="*/ 48462 w 106757"/>
                  <a:gd name="connsiteY15" fmla="*/ 18236 h 187267"/>
                  <a:gd name="connsiteX16" fmla="*/ 38959 w 106757"/>
                  <a:gd name="connsiteY16" fmla="*/ 19424 h 187267"/>
                  <a:gd name="connsiteX17" fmla="*/ 36753 w 106757"/>
                  <a:gd name="connsiteY17" fmla="*/ 16482 h 187267"/>
                  <a:gd name="connsiteX18" fmla="*/ 32228 w 106757"/>
                  <a:gd name="connsiteY18" fmla="*/ 4378 h 187267"/>
                  <a:gd name="connsiteX19" fmla="*/ 27194 w 106757"/>
                  <a:gd name="connsiteY19" fmla="*/ 136 h 187267"/>
                  <a:gd name="connsiteX20" fmla="*/ 27194 w 106757"/>
                  <a:gd name="connsiteY20" fmla="*/ 136 h 187267"/>
                  <a:gd name="connsiteX21" fmla="*/ 19218 w 106757"/>
                  <a:gd name="connsiteY21" fmla="*/ 5340 h 187267"/>
                  <a:gd name="connsiteX22" fmla="*/ 19218 w 106757"/>
                  <a:gd name="connsiteY22" fmla="*/ 7659 h 187267"/>
                  <a:gd name="connsiteX23" fmla="*/ 23744 w 106757"/>
                  <a:gd name="connsiteY23" fmla="*/ 41879 h 187267"/>
                  <a:gd name="connsiteX24" fmla="*/ 23744 w 106757"/>
                  <a:gd name="connsiteY24" fmla="*/ 43067 h 187267"/>
                  <a:gd name="connsiteX25" fmla="*/ 20746 w 106757"/>
                  <a:gd name="connsiteY25" fmla="*/ 119201 h 187267"/>
                  <a:gd name="connsiteX26" fmla="*/ 19897 w 106757"/>
                  <a:gd name="connsiteY26" fmla="*/ 121916 h 18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757" h="187267">
                    <a:moveTo>
                      <a:pt x="19897" y="121916"/>
                    </a:moveTo>
                    <a:lnTo>
                      <a:pt x="722" y="160718"/>
                    </a:lnTo>
                    <a:cubicBezTo>
                      <a:pt x="-951" y="164037"/>
                      <a:pt x="383" y="168085"/>
                      <a:pt x="3702" y="169759"/>
                    </a:cubicBezTo>
                    <a:cubicBezTo>
                      <a:pt x="3708" y="169762"/>
                      <a:pt x="3714" y="169765"/>
                      <a:pt x="3720" y="169768"/>
                    </a:cubicBezTo>
                    <a:lnTo>
                      <a:pt x="4229" y="169768"/>
                    </a:lnTo>
                    <a:lnTo>
                      <a:pt x="45973" y="186737"/>
                    </a:lnTo>
                    <a:cubicBezTo>
                      <a:pt x="49331" y="188160"/>
                      <a:pt x="53211" y="186624"/>
                      <a:pt x="54684" y="183287"/>
                    </a:cubicBezTo>
                    <a:lnTo>
                      <a:pt x="73293" y="142788"/>
                    </a:lnTo>
                    <a:cubicBezTo>
                      <a:pt x="73633" y="141981"/>
                      <a:pt x="74156" y="141265"/>
                      <a:pt x="74820" y="140695"/>
                    </a:cubicBezTo>
                    <a:lnTo>
                      <a:pt x="104629" y="112413"/>
                    </a:lnTo>
                    <a:cubicBezTo>
                      <a:pt x="106164" y="110954"/>
                      <a:pt x="106937" y="108865"/>
                      <a:pt x="106721" y="106757"/>
                    </a:cubicBezTo>
                    <a:lnTo>
                      <a:pt x="95748" y="23100"/>
                    </a:lnTo>
                    <a:cubicBezTo>
                      <a:pt x="95455" y="20988"/>
                      <a:pt x="94203" y="19130"/>
                      <a:pt x="92354" y="18066"/>
                    </a:cubicBezTo>
                    <a:lnTo>
                      <a:pt x="66845" y="3982"/>
                    </a:lnTo>
                    <a:cubicBezTo>
                      <a:pt x="63909" y="2321"/>
                      <a:pt x="60198" y="3068"/>
                      <a:pt x="58134" y="5735"/>
                    </a:cubicBezTo>
                    <a:lnTo>
                      <a:pt x="48462" y="18236"/>
                    </a:lnTo>
                    <a:cubicBezTo>
                      <a:pt x="46161" y="21180"/>
                      <a:pt x="41914" y="21711"/>
                      <a:pt x="38959" y="19424"/>
                    </a:cubicBezTo>
                    <a:cubicBezTo>
                      <a:pt x="37949" y="18683"/>
                      <a:pt x="37181" y="17659"/>
                      <a:pt x="36753" y="16482"/>
                    </a:cubicBezTo>
                    <a:lnTo>
                      <a:pt x="32228" y="4378"/>
                    </a:lnTo>
                    <a:cubicBezTo>
                      <a:pt x="31403" y="2184"/>
                      <a:pt x="29496" y="577"/>
                      <a:pt x="27194" y="136"/>
                    </a:cubicBezTo>
                    <a:lnTo>
                      <a:pt x="27194" y="136"/>
                    </a:lnTo>
                    <a:cubicBezTo>
                      <a:pt x="23560" y="-598"/>
                      <a:pt x="20010" y="1718"/>
                      <a:pt x="19218" y="5340"/>
                    </a:cubicBezTo>
                    <a:cubicBezTo>
                      <a:pt x="19105" y="6108"/>
                      <a:pt x="19105" y="6890"/>
                      <a:pt x="19218" y="7659"/>
                    </a:cubicBezTo>
                    <a:lnTo>
                      <a:pt x="23744" y="41879"/>
                    </a:lnTo>
                    <a:lnTo>
                      <a:pt x="23744" y="43067"/>
                    </a:lnTo>
                    <a:lnTo>
                      <a:pt x="20746" y="119201"/>
                    </a:lnTo>
                    <a:cubicBezTo>
                      <a:pt x="20638" y="120152"/>
                      <a:pt x="20350" y="121073"/>
                      <a:pt x="19897" y="121916"/>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29" name="Freeform: Shape 27">
                <a:extLst>
                  <a:ext uri="{FF2B5EF4-FFF2-40B4-BE49-F238E27FC236}">
                    <a16:creationId xmlns:a16="http://schemas.microsoft.com/office/drawing/2014/main" id="{2EB79AEB-7B21-788D-CFCE-3797FC82DBCC}"/>
                  </a:ext>
                </a:extLst>
              </p:cNvPr>
              <p:cNvSpPr/>
              <p:nvPr/>
            </p:nvSpPr>
            <p:spPr>
              <a:xfrm>
                <a:off x="1823292" y="3733159"/>
                <a:ext cx="200459" cy="556863"/>
              </a:xfrm>
              <a:custGeom>
                <a:avLst/>
                <a:gdLst>
                  <a:gd name="connsiteX0" fmla="*/ 0 w 200459"/>
                  <a:gd name="connsiteY0" fmla="*/ 418906 h 556863"/>
                  <a:gd name="connsiteX1" fmla="*/ 100060 w 200459"/>
                  <a:gd name="connsiteY1" fmla="*/ 472188 h 556863"/>
                  <a:gd name="connsiteX2" fmla="*/ 166126 w 200459"/>
                  <a:gd name="connsiteY2" fmla="*/ 383554 h 556863"/>
                  <a:gd name="connsiteX3" fmla="*/ 0 w 200459"/>
                  <a:gd name="connsiteY3" fmla="*/ 257588 h 556863"/>
                  <a:gd name="connsiteX4" fmla="*/ 36313 w 200459"/>
                  <a:gd name="connsiteY4" fmla="*/ 0 h 556863"/>
                  <a:gd name="connsiteX5" fmla="*/ 67536 w 200459"/>
                  <a:gd name="connsiteY5" fmla="*/ 257588 h 556863"/>
                  <a:gd name="connsiteX6" fmla="*/ 200459 w 200459"/>
                  <a:gd name="connsiteY6" fmla="*/ 352557 h 556863"/>
                  <a:gd name="connsiteX7" fmla="*/ 176477 w 200459"/>
                  <a:gd name="connsiteY7" fmla="*/ 542100 h 556863"/>
                  <a:gd name="connsiteX8" fmla="*/ 20702 w 200459"/>
                  <a:gd name="connsiteY8" fmla="*/ 556863 h 556863"/>
                  <a:gd name="connsiteX9" fmla="*/ 0 w 200459"/>
                  <a:gd name="connsiteY9" fmla="*/ 418906 h 55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459" h="556863">
                    <a:moveTo>
                      <a:pt x="0" y="418906"/>
                    </a:moveTo>
                    <a:lnTo>
                      <a:pt x="100060" y="472188"/>
                    </a:lnTo>
                    <a:lnTo>
                      <a:pt x="166126" y="383554"/>
                    </a:lnTo>
                    <a:lnTo>
                      <a:pt x="0" y="257588"/>
                    </a:lnTo>
                    <a:lnTo>
                      <a:pt x="36313" y="0"/>
                    </a:lnTo>
                    <a:lnTo>
                      <a:pt x="67536" y="257588"/>
                    </a:lnTo>
                    <a:lnTo>
                      <a:pt x="200459" y="352557"/>
                    </a:lnTo>
                    <a:lnTo>
                      <a:pt x="176477" y="542100"/>
                    </a:lnTo>
                    <a:lnTo>
                      <a:pt x="20702" y="556863"/>
                    </a:lnTo>
                    <a:lnTo>
                      <a:pt x="0" y="418906"/>
                    </a:lnTo>
                    <a:close/>
                  </a:path>
                </a:pathLst>
              </a:custGeom>
              <a:gradFill>
                <a:gsLst>
                  <a:gs pos="0">
                    <a:srgbClr val="000000">
                      <a:alpha val="0"/>
                    </a:srgbClr>
                  </a:gs>
                  <a:gs pos="91000">
                    <a:srgbClr val="000000">
                      <a:alpha val="80000"/>
                    </a:srgbClr>
                  </a:gs>
                  <a:gs pos="100000">
                    <a:srgbClr val="000000"/>
                  </a:gs>
                </a:gsLst>
                <a:lin ang="9518788"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0" name="Freeform: Shape 28">
                <a:extLst>
                  <a:ext uri="{FF2B5EF4-FFF2-40B4-BE49-F238E27FC236}">
                    <a16:creationId xmlns:a16="http://schemas.microsoft.com/office/drawing/2014/main" id="{DF0D5D81-091D-86A9-8714-854969DEBF72}"/>
                  </a:ext>
                </a:extLst>
              </p:cNvPr>
              <p:cNvSpPr/>
              <p:nvPr/>
            </p:nvSpPr>
            <p:spPr>
              <a:xfrm>
                <a:off x="1911474" y="3557418"/>
                <a:ext cx="162788" cy="413815"/>
              </a:xfrm>
              <a:custGeom>
                <a:avLst/>
                <a:gdLst>
                  <a:gd name="connsiteX0" fmla="*/ 30261 w 162788"/>
                  <a:gd name="connsiteY0" fmla="*/ 0 h 413815"/>
                  <a:gd name="connsiteX1" fmla="*/ 0 w 162788"/>
                  <a:gd name="connsiteY1" fmla="*/ 10068 h 413815"/>
                  <a:gd name="connsiteX2" fmla="*/ 19684 w 162788"/>
                  <a:gd name="connsiteY2" fmla="*/ 152324 h 413815"/>
                  <a:gd name="connsiteX3" fmla="*/ 62615 w 162788"/>
                  <a:gd name="connsiteY3" fmla="*/ 166635 h 413815"/>
                  <a:gd name="connsiteX4" fmla="*/ 37218 w 162788"/>
                  <a:gd name="connsiteY4" fmla="*/ 183547 h 413815"/>
                  <a:gd name="connsiteX5" fmla="*/ 162788 w 162788"/>
                  <a:gd name="connsiteY5" fmla="*/ 413815 h 413815"/>
                  <a:gd name="connsiteX6" fmla="*/ 30261 w 162788"/>
                  <a:gd name="connsiteY6" fmla="*/ 0 h 41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788" h="413815">
                    <a:moveTo>
                      <a:pt x="30261" y="0"/>
                    </a:moveTo>
                    <a:lnTo>
                      <a:pt x="0" y="10068"/>
                    </a:lnTo>
                    <a:lnTo>
                      <a:pt x="19684" y="152324"/>
                    </a:lnTo>
                    <a:lnTo>
                      <a:pt x="62615" y="166635"/>
                    </a:lnTo>
                    <a:lnTo>
                      <a:pt x="37218" y="183547"/>
                    </a:lnTo>
                    <a:lnTo>
                      <a:pt x="162788" y="413815"/>
                    </a:lnTo>
                    <a:lnTo>
                      <a:pt x="30261" y="0"/>
                    </a:lnTo>
                    <a:close/>
                  </a:path>
                </a:pathLst>
              </a:custGeom>
              <a:solidFill>
                <a:schemeClr val="tx2">
                  <a:lumMod val="40000"/>
                  <a:lumOff val="60000"/>
                </a:scheme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1" name="Freeform: Shape 29">
                <a:extLst>
                  <a:ext uri="{FF2B5EF4-FFF2-40B4-BE49-F238E27FC236}">
                    <a16:creationId xmlns:a16="http://schemas.microsoft.com/office/drawing/2014/main" id="{3DC5B3E5-D33D-E7C1-5794-BDABC89567A7}"/>
                  </a:ext>
                </a:extLst>
              </p:cNvPr>
              <p:cNvSpPr/>
              <p:nvPr/>
            </p:nvSpPr>
            <p:spPr>
              <a:xfrm>
                <a:off x="2024317" y="3557418"/>
                <a:ext cx="89539" cy="413815"/>
              </a:xfrm>
              <a:custGeom>
                <a:avLst/>
                <a:gdLst>
                  <a:gd name="connsiteX0" fmla="*/ 0 w 89539"/>
                  <a:gd name="connsiteY0" fmla="*/ 0 h 413815"/>
                  <a:gd name="connsiteX1" fmla="*/ 29752 w 89539"/>
                  <a:gd name="connsiteY1" fmla="*/ 244409 h 413815"/>
                  <a:gd name="connsiteX2" fmla="*/ 49945 w 89539"/>
                  <a:gd name="connsiteY2" fmla="*/ 413815 h 413815"/>
                  <a:gd name="connsiteX3" fmla="*/ 89539 w 89539"/>
                  <a:gd name="connsiteY3" fmla="*/ 200573 h 413815"/>
                  <a:gd name="connsiteX4" fmla="*/ 56054 w 89539"/>
                  <a:gd name="connsiteY4" fmla="*/ 160469 h 413815"/>
                  <a:gd name="connsiteX5" fmla="*/ 73645 w 89539"/>
                  <a:gd name="connsiteY5" fmla="*/ 131170 h 413815"/>
                  <a:gd name="connsiteX6" fmla="*/ 22738 w 89539"/>
                  <a:gd name="connsiteY6" fmla="*/ 3846 h 41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9" h="413815">
                    <a:moveTo>
                      <a:pt x="0" y="0"/>
                    </a:moveTo>
                    <a:cubicBezTo>
                      <a:pt x="0" y="0"/>
                      <a:pt x="15329" y="130095"/>
                      <a:pt x="29752" y="244409"/>
                    </a:cubicBezTo>
                    <a:cubicBezTo>
                      <a:pt x="39707" y="323201"/>
                      <a:pt x="50624" y="392548"/>
                      <a:pt x="49945" y="413815"/>
                    </a:cubicBezTo>
                    <a:lnTo>
                      <a:pt x="89539" y="200573"/>
                    </a:lnTo>
                    <a:lnTo>
                      <a:pt x="56054" y="160469"/>
                    </a:lnTo>
                    <a:lnTo>
                      <a:pt x="73645" y="131170"/>
                    </a:lnTo>
                    <a:lnTo>
                      <a:pt x="22738" y="3846"/>
                    </a:lnTo>
                    <a:close/>
                  </a:path>
                </a:pathLst>
              </a:custGeom>
              <a:gradFill>
                <a:gsLst>
                  <a:gs pos="36000">
                    <a:srgbClr val="00272E"/>
                  </a:gs>
                  <a:gs pos="75000">
                    <a:srgbClr val="3F80A1">
                      <a:alpha val="24706"/>
                    </a:srgbClr>
                  </a:gs>
                  <a:gs pos="100000">
                    <a:srgbClr val="69B9EB">
                      <a:alpha val="0"/>
                    </a:srgbClr>
                  </a:gs>
                </a:gsLst>
                <a:lin ang="351329"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2" name="Freeform: Shape 30">
                <a:extLst>
                  <a:ext uri="{FF2B5EF4-FFF2-40B4-BE49-F238E27FC236}">
                    <a16:creationId xmlns:a16="http://schemas.microsoft.com/office/drawing/2014/main" id="{4BC7D92A-AFDE-86AA-6644-66D099F1E75B}"/>
                  </a:ext>
                </a:extLst>
              </p:cNvPr>
              <p:cNvSpPr/>
              <p:nvPr/>
            </p:nvSpPr>
            <p:spPr>
              <a:xfrm>
                <a:off x="1953104" y="3587566"/>
                <a:ext cx="121157" cy="383666"/>
              </a:xfrm>
              <a:custGeom>
                <a:avLst/>
                <a:gdLst>
                  <a:gd name="connsiteX0" fmla="*/ 0 w 121157"/>
                  <a:gd name="connsiteY0" fmla="*/ 5204 h 383666"/>
                  <a:gd name="connsiteX1" fmla="*/ 75455 w 121157"/>
                  <a:gd name="connsiteY1" fmla="*/ 0 h 383666"/>
                  <a:gd name="connsiteX2" fmla="*/ 121158 w 121157"/>
                  <a:gd name="connsiteY2" fmla="*/ 383667 h 383666"/>
                </a:gdLst>
                <a:ahLst/>
                <a:cxnLst>
                  <a:cxn ang="0">
                    <a:pos x="connsiteX0" y="connsiteY0"/>
                  </a:cxn>
                  <a:cxn ang="0">
                    <a:pos x="connsiteX1" y="connsiteY1"/>
                  </a:cxn>
                  <a:cxn ang="0">
                    <a:pos x="connsiteX2" y="connsiteY2"/>
                  </a:cxn>
                </a:cxnLst>
                <a:rect l="l" t="t" r="r" b="b"/>
                <a:pathLst>
                  <a:path w="121157" h="383666">
                    <a:moveTo>
                      <a:pt x="0" y="5204"/>
                    </a:moveTo>
                    <a:cubicBezTo>
                      <a:pt x="0" y="5204"/>
                      <a:pt x="38859" y="39142"/>
                      <a:pt x="75455" y="0"/>
                    </a:cubicBezTo>
                    <a:lnTo>
                      <a:pt x="121158" y="383667"/>
                    </a:lnTo>
                    <a:close/>
                  </a:path>
                </a:pathLst>
              </a:custGeom>
              <a:solidFill>
                <a:srgbClr val="FFFFFF"/>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3" name="Freeform: Shape 31">
                <a:extLst>
                  <a:ext uri="{FF2B5EF4-FFF2-40B4-BE49-F238E27FC236}">
                    <a16:creationId xmlns:a16="http://schemas.microsoft.com/office/drawing/2014/main" id="{191BE268-145E-D0B1-6AAC-84374A179A5E}"/>
                  </a:ext>
                </a:extLst>
              </p:cNvPr>
              <p:cNvSpPr/>
              <p:nvPr/>
            </p:nvSpPr>
            <p:spPr>
              <a:xfrm>
                <a:off x="1984327" y="3606175"/>
                <a:ext cx="32693" cy="42931"/>
              </a:xfrm>
              <a:custGeom>
                <a:avLst/>
                <a:gdLst>
                  <a:gd name="connsiteX0" fmla="*/ 10125 w 32693"/>
                  <a:gd name="connsiteY0" fmla="*/ 0 h 42931"/>
                  <a:gd name="connsiteX1" fmla="*/ 0 w 32693"/>
                  <a:gd name="connsiteY1" fmla="*/ 30261 h 42931"/>
                  <a:gd name="connsiteX2" fmla="*/ 24379 w 32693"/>
                  <a:gd name="connsiteY2" fmla="*/ 42931 h 42931"/>
                  <a:gd name="connsiteX3" fmla="*/ 32693 w 32693"/>
                  <a:gd name="connsiteY3" fmla="*/ 15611 h 42931"/>
                  <a:gd name="connsiteX4" fmla="*/ 10125 w 32693"/>
                  <a:gd name="connsiteY4" fmla="*/ 0 h 4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3" h="42931">
                    <a:moveTo>
                      <a:pt x="10125" y="0"/>
                    </a:moveTo>
                    <a:lnTo>
                      <a:pt x="0" y="30261"/>
                    </a:lnTo>
                    <a:lnTo>
                      <a:pt x="24379" y="42931"/>
                    </a:lnTo>
                    <a:lnTo>
                      <a:pt x="32693" y="15611"/>
                    </a:lnTo>
                    <a:lnTo>
                      <a:pt x="10125" y="0"/>
                    </a:lnTo>
                    <a:close/>
                  </a:path>
                </a:pathLst>
              </a:custGeom>
              <a:solidFill>
                <a:schemeClr val="tx2">
                  <a:lumMod val="40000"/>
                  <a:lumOff val="60000"/>
                </a:scheme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4" name="Freeform: Shape 32">
                <a:extLst>
                  <a:ext uri="{FF2B5EF4-FFF2-40B4-BE49-F238E27FC236}">
                    <a16:creationId xmlns:a16="http://schemas.microsoft.com/office/drawing/2014/main" id="{6A198515-6BAA-23E7-984C-BC8862D691C3}"/>
                  </a:ext>
                </a:extLst>
              </p:cNvPr>
              <p:cNvSpPr/>
              <p:nvPr/>
            </p:nvSpPr>
            <p:spPr>
              <a:xfrm>
                <a:off x="2003162" y="3641584"/>
                <a:ext cx="71099" cy="329649"/>
              </a:xfrm>
              <a:custGeom>
                <a:avLst/>
                <a:gdLst>
                  <a:gd name="connsiteX0" fmla="*/ 25623 w 71099"/>
                  <a:gd name="connsiteY0" fmla="*/ 187676 h 329649"/>
                  <a:gd name="connsiteX1" fmla="*/ 0 w 71099"/>
                  <a:gd name="connsiteY1" fmla="*/ 3281 h 329649"/>
                  <a:gd name="connsiteX2" fmla="*/ 7806 w 71099"/>
                  <a:gd name="connsiteY2" fmla="*/ 0 h 329649"/>
                  <a:gd name="connsiteX3" fmla="*/ 48248 w 71099"/>
                  <a:gd name="connsiteY3" fmla="*/ 137844 h 329649"/>
                  <a:gd name="connsiteX4" fmla="*/ 71100 w 71099"/>
                  <a:gd name="connsiteY4" fmla="*/ 329649 h 329649"/>
                  <a:gd name="connsiteX5" fmla="*/ 25623 w 71099"/>
                  <a:gd name="connsiteY5" fmla="*/ 187676 h 32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99" h="329649">
                    <a:moveTo>
                      <a:pt x="25623" y="187676"/>
                    </a:moveTo>
                    <a:lnTo>
                      <a:pt x="0" y="3281"/>
                    </a:lnTo>
                    <a:lnTo>
                      <a:pt x="7806" y="0"/>
                    </a:lnTo>
                    <a:lnTo>
                      <a:pt x="48248" y="137844"/>
                    </a:lnTo>
                    <a:lnTo>
                      <a:pt x="71100" y="329649"/>
                    </a:lnTo>
                    <a:lnTo>
                      <a:pt x="25623" y="187676"/>
                    </a:lnTo>
                    <a:close/>
                  </a:path>
                </a:pathLst>
              </a:custGeom>
              <a:solidFill>
                <a:schemeClr val="tx2">
                  <a:lumMod val="60000"/>
                  <a:lumOff val="40000"/>
                </a:schemeClr>
              </a:soli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5" name="Freeform: Shape 33">
                <a:extLst>
                  <a:ext uri="{FF2B5EF4-FFF2-40B4-BE49-F238E27FC236}">
                    <a16:creationId xmlns:a16="http://schemas.microsoft.com/office/drawing/2014/main" id="{86C4D967-8443-5514-8F53-55C07E106CD8}"/>
                  </a:ext>
                </a:extLst>
              </p:cNvPr>
              <p:cNvSpPr/>
              <p:nvPr/>
            </p:nvSpPr>
            <p:spPr>
              <a:xfrm>
                <a:off x="1942074" y="4135549"/>
                <a:ext cx="158942" cy="85362"/>
              </a:xfrm>
              <a:custGeom>
                <a:avLst/>
                <a:gdLst>
                  <a:gd name="connsiteX0" fmla="*/ 0 w 158942"/>
                  <a:gd name="connsiteY0" fmla="*/ 44685 h 85362"/>
                  <a:gd name="connsiteX1" fmla="*/ 64651 w 158942"/>
                  <a:gd name="connsiteY1" fmla="*/ 84731 h 85362"/>
                  <a:gd name="connsiteX2" fmla="*/ 141295 w 158942"/>
                  <a:gd name="connsiteY2" fmla="*/ 79075 h 85362"/>
                  <a:gd name="connsiteX3" fmla="*/ 150175 w 158942"/>
                  <a:gd name="connsiteY3" fmla="*/ 69912 h 85362"/>
                  <a:gd name="connsiteX4" fmla="*/ 158942 w 158942"/>
                  <a:gd name="connsiteY4" fmla="*/ 55658 h 85362"/>
                  <a:gd name="connsiteX5" fmla="*/ 136317 w 158942"/>
                  <a:gd name="connsiteY5" fmla="*/ 41008 h 85362"/>
                  <a:gd name="connsiteX6" fmla="*/ 130661 w 158942"/>
                  <a:gd name="connsiteY6" fmla="*/ 33202 h 85362"/>
                  <a:gd name="connsiteX7" fmla="*/ 88182 w 158942"/>
                  <a:gd name="connsiteY7" fmla="*/ 18553 h 85362"/>
                  <a:gd name="connsiteX8" fmla="*/ 110807 w 158942"/>
                  <a:gd name="connsiteY8" fmla="*/ 4921 h 85362"/>
                  <a:gd name="connsiteX9" fmla="*/ 103510 w 158942"/>
                  <a:gd name="connsiteY9" fmla="*/ 0 h 85362"/>
                  <a:gd name="connsiteX10" fmla="*/ 31619 w 158942"/>
                  <a:gd name="connsiteY10" fmla="*/ 2093 h 8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942" h="85362">
                    <a:moveTo>
                      <a:pt x="0" y="44685"/>
                    </a:moveTo>
                    <a:cubicBezTo>
                      <a:pt x="0" y="44685"/>
                      <a:pt x="47513" y="81733"/>
                      <a:pt x="64651" y="84731"/>
                    </a:cubicBezTo>
                    <a:cubicBezTo>
                      <a:pt x="81790" y="87729"/>
                      <a:pt x="141295" y="79075"/>
                      <a:pt x="141295" y="79075"/>
                    </a:cubicBezTo>
                    <a:lnTo>
                      <a:pt x="150175" y="69912"/>
                    </a:lnTo>
                    <a:lnTo>
                      <a:pt x="158942" y="55658"/>
                    </a:lnTo>
                    <a:cubicBezTo>
                      <a:pt x="151719" y="50299"/>
                      <a:pt x="144162" y="45406"/>
                      <a:pt x="136317" y="41008"/>
                    </a:cubicBezTo>
                    <a:cubicBezTo>
                      <a:pt x="131905" y="39538"/>
                      <a:pt x="130661" y="33202"/>
                      <a:pt x="130661" y="33202"/>
                    </a:cubicBezTo>
                    <a:lnTo>
                      <a:pt x="88182" y="18553"/>
                    </a:lnTo>
                    <a:cubicBezTo>
                      <a:pt x="88182" y="18553"/>
                      <a:pt x="109676" y="8315"/>
                      <a:pt x="110807" y="4921"/>
                    </a:cubicBezTo>
                    <a:cubicBezTo>
                      <a:pt x="111938" y="1527"/>
                      <a:pt x="103510" y="0"/>
                      <a:pt x="103510" y="0"/>
                    </a:cubicBezTo>
                    <a:cubicBezTo>
                      <a:pt x="103510" y="0"/>
                      <a:pt x="37275" y="7070"/>
                      <a:pt x="31619" y="2093"/>
                    </a:cubicBezTo>
                    <a:close/>
                  </a:path>
                </a:pathLst>
              </a:custGeom>
              <a:gradFill>
                <a:gsLst>
                  <a:gs pos="0">
                    <a:srgbClr val="ECC4D7"/>
                  </a:gs>
                  <a:gs pos="42000">
                    <a:srgbClr val="EFD4D1"/>
                  </a:gs>
                  <a:gs pos="100000">
                    <a:srgbClr val="F2EAC9"/>
                  </a:gs>
                </a:gsLst>
                <a:lin ang="0"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6" name="Freeform: Shape 34">
                <a:extLst>
                  <a:ext uri="{FF2B5EF4-FFF2-40B4-BE49-F238E27FC236}">
                    <a16:creationId xmlns:a16="http://schemas.microsoft.com/office/drawing/2014/main" id="{96304644-E8A4-E435-22EA-3E7083DC5C46}"/>
                  </a:ext>
                </a:extLst>
              </p:cNvPr>
              <p:cNvSpPr/>
              <p:nvPr/>
            </p:nvSpPr>
            <p:spPr>
              <a:xfrm>
                <a:off x="1864922" y="4279728"/>
                <a:ext cx="88125" cy="762186"/>
              </a:xfrm>
              <a:custGeom>
                <a:avLst/>
                <a:gdLst>
                  <a:gd name="connsiteX0" fmla="*/ 88125 w 88125"/>
                  <a:gd name="connsiteY0" fmla="*/ 0 h 762186"/>
                  <a:gd name="connsiteX1" fmla="*/ 84392 w 88125"/>
                  <a:gd name="connsiteY1" fmla="*/ 725704 h 762186"/>
                  <a:gd name="connsiteX2" fmla="*/ 19401 w 88125"/>
                  <a:gd name="connsiteY2" fmla="*/ 762187 h 762186"/>
                  <a:gd name="connsiteX3" fmla="*/ 56506 w 88125"/>
                  <a:gd name="connsiteY3" fmla="*/ 736847 h 762186"/>
                  <a:gd name="connsiteX4" fmla="*/ 0 w 88125"/>
                  <a:gd name="connsiteY4" fmla="*/ 8315 h 762186"/>
                  <a:gd name="connsiteX5" fmla="*/ 88125 w 88125"/>
                  <a:gd name="connsiteY5" fmla="*/ 0 h 76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5" h="762186">
                    <a:moveTo>
                      <a:pt x="88125" y="0"/>
                    </a:moveTo>
                    <a:lnTo>
                      <a:pt x="84392" y="725704"/>
                    </a:lnTo>
                    <a:lnTo>
                      <a:pt x="19401" y="762187"/>
                    </a:lnTo>
                    <a:lnTo>
                      <a:pt x="56506" y="736847"/>
                    </a:lnTo>
                    <a:lnTo>
                      <a:pt x="0" y="8315"/>
                    </a:lnTo>
                    <a:lnTo>
                      <a:pt x="88125" y="0"/>
                    </a:lnTo>
                    <a:close/>
                  </a:path>
                </a:pathLst>
              </a:custGeom>
              <a:gradFill>
                <a:gsLst>
                  <a:gs pos="0">
                    <a:srgbClr val="000000">
                      <a:alpha val="0"/>
                    </a:srgbClr>
                  </a:gs>
                  <a:gs pos="91000">
                    <a:srgbClr val="000000">
                      <a:alpha val="80000"/>
                    </a:srgbClr>
                  </a:gs>
                  <a:gs pos="100000">
                    <a:srgbClr val="000000"/>
                  </a:gs>
                </a:gsLst>
                <a:lin ang="12665138"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sp>
            <p:nvSpPr>
              <p:cNvPr id="37" name="Freeform: Shape 35">
                <a:extLst>
                  <a:ext uri="{FF2B5EF4-FFF2-40B4-BE49-F238E27FC236}">
                    <a16:creationId xmlns:a16="http://schemas.microsoft.com/office/drawing/2014/main" id="{5FFA5123-081E-935A-948B-F0CAC6948E05}"/>
                  </a:ext>
                </a:extLst>
              </p:cNvPr>
              <p:cNvSpPr/>
              <p:nvPr/>
            </p:nvSpPr>
            <p:spPr>
              <a:xfrm>
                <a:off x="1985282" y="3506059"/>
                <a:ext cx="106288" cy="61007"/>
              </a:xfrm>
              <a:custGeom>
                <a:avLst/>
                <a:gdLst>
                  <a:gd name="connsiteX0" fmla="*/ 40054 w 106288"/>
                  <a:gd name="connsiteY0" fmla="*/ 34107 h 61007"/>
                  <a:gd name="connsiteX1" fmla="*/ 40054 w 106288"/>
                  <a:gd name="connsiteY1" fmla="*/ 59561 h 61007"/>
                  <a:gd name="connsiteX2" fmla="*/ 36038 w 106288"/>
                  <a:gd name="connsiteY2" fmla="*/ 60579 h 61007"/>
                  <a:gd name="connsiteX3" fmla="*/ 7756 w 106288"/>
                  <a:gd name="connsiteY3" fmla="*/ 46269 h 61007"/>
                  <a:gd name="connsiteX4" fmla="*/ 24103 w 106288"/>
                  <a:gd name="connsiteY4" fmla="*/ 3337 h 61007"/>
                  <a:gd name="connsiteX5" fmla="*/ 106289 w 106288"/>
                  <a:gd name="connsiteY5" fmla="*/ 0 h 61007"/>
                  <a:gd name="connsiteX6" fmla="*/ 40054 w 106288"/>
                  <a:gd name="connsiteY6" fmla="*/ 34107 h 6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8" h="61007">
                    <a:moveTo>
                      <a:pt x="40054" y="34107"/>
                    </a:moveTo>
                    <a:cubicBezTo>
                      <a:pt x="38809" y="42546"/>
                      <a:pt x="38809" y="51122"/>
                      <a:pt x="40054" y="59561"/>
                    </a:cubicBezTo>
                    <a:cubicBezTo>
                      <a:pt x="38243" y="60013"/>
                      <a:pt x="36886" y="60296"/>
                      <a:pt x="36038" y="60579"/>
                    </a:cubicBezTo>
                    <a:cubicBezTo>
                      <a:pt x="31456" y="61823"/>
                      <a:pt x="19069" y="61258"/>
                      <a:pt x="7756" y="46269"/>
                    </a:cubicBezTo>
                    <a:cubicBezTo>
                      <a:pt x="-3556" y="31279"/>
                      <a:pt x="-5819" y="-9559"/>
                      <a:pt x="24103" y="3337"/>
                    </a:cubicBezTo>
                    <a:cubicBezTo>
                      <a:pt x="44579" y="12161"/>
                      <a:pt x="83664" y="5260"/>
                      <a:pt x="106289" y="0"/>
                    </a:cubicBezTo>
                    <a:cubicBezTo>
                      <a:pt x="76650" y="15668"/>
                      <a:pt x="36264" y="11652"/>
                      <a:pt x="40054" y="34107"/>
                    </a:cubicBezTo>
                    <a:close/>
                  </a:path>
                </a:pathLst>
              </a:custGeom>
              <a:gradFill>
                <a:gsLst>
                  <a:gs pos="0">
                    <a:srgbClr val="ECC4D7"/>
                  </a:gs>
                  <a:gs pos="42000">
                    <a:srgbClr val="EFD4D1"/>
                  </a:gs>
                  <a:gs pos="100000">
                    <a:srgbClr val="F2EAC9"/>
                  </a:gs>
                </a:gsLst>
                <a:lin ang="3152244" scaled="1"/>
              </a:gradFill>
              <a:ln w="5647" cap="flat">
                <a:noFill/>
                <a:prstDash val="solid"/>
                <a:miter/>
              </a:ln>
            </p:spPr>
            <p:txBody>
              <a:bodyPr rtlCol="0" anchor="ctr"/>
              <a:lstStyle/>
              <a:p>
                <a:pPr defTabSz="685800"/>
                <a:endParaRPr lang="pt-BR" sz="1350" dirty="0">
                  <a:solidFill>
                    <a:prstClr val="black"/>
                  </a:solidFill>
                  <a:latin typeface="Calibri" panose="020F0502020204030204"/>
                </a:endParaRPr>
              </a:p>
            </p:txBody>
          </p:sp>
        </p:grpSp>
      </p:grpSp>
      <p:sp>
        <p:nvSpPr>
          <p:cNvPr id="3" name="TextBox 2">
            <a:extLst>
              <a:ext uri="{FF2B5EF4-FFF2-40B4-BE49-F238E27FC236}">
                <a16:creationId xmlns:a16="http://schemas.microsoft.com/office/drawing/2014/main" id="{5127C0B9-05F9-989E-36B8-935D7C144255}"/>
              </a:ext>
            </a:extLst>
          </p:cNvPr>
          <p:cNvSpPr txBox="1"/>
          <p:nvPr/>
        </p:nvSpPr>
        <p:spPr>
          <a:xfrm>
            <a:off x="1243012" y="3022843"/>
            <a:ext cx="1836870" cy="307777"/>
          </a:xfrm>
          <a:prstGeom prst="rect">
            <a:avLst/>
          </a:prstGeom>
          <a:noFill/>
        </p:spPr>
        <p:txBody>
          <a:bodyPr wrap="square" rtlCol="0">
            <a:spAutoFit/>
          </a:bodyPr>
          <a:lstStyle/>
          <a:p>
            <a:pPr algn="ctr" defTabSz="685800"/>
            <a:r>
              <a:rPr lang="pt-BR" sz="1400" b="1" dirty="0">
                <a:solidFill>
                  <a:prstClr val="black"/>
                </a:solidFill>
                <a:latin typeface="Gotham HTF"/>
              </a:rPr>
              <a:t>Selecionar frutas?</a:t>
            </a:r>
          </a:p>
        </p:txBody>
      </p:sp>
      <p:sp>
        <p:nvSpPr>
          <p:cNvPr id="2" name="TextBox 6">
            <a:extLst>
              <a:ext uri="{FF2B5EF4-FFF2-40B4-BE49-F238E27FC236}">
                <a16:creationId xmlns:a16="http://schemas.microsoft.com/office/drawing/2014/main" id="{0443CB06-32CC-BF5F-571B-EE5CEDCE479E}"/>
              </a:ext>
            </a:extLst>
          </p:cNvPr>
          <p:cNvSpPr txBox="1"/>
          <p:nvPr/>
        </p:nvSpPr>
        <p:spPr>
          <a:xfrm>
            <a:off x="228600" y="133350"/>
            <a:ext cx="8015808" cy="584775"/>
          </a:xfrm>
          <a:prstGeom prst="rect">
            <a:avLst/>
          </a:prstGeom>
          <a:noFill/>
        </p:spPr>
        <p:txBody>
          <a:bodyPr wrap="square" rtlCol="0">
            <a:spAutoFit/>
          </a:bodyPr>
          <a:lstStyle/>
          <a:p>
            <a:r>
              <a:rPr lang="pt-BR" sz="3200" dirty="0">
                <a:solidFill>
                  <a:srgbClr val="ED145B"/>
                </a:solidFill>
                <a:latin typeface="Gotham HTF" pitchFamily="50" charset="0"/>
                <a:cs typeface="Gotham HTF Light"/>
              </a:rPr>
              <a:t>Quais as aplicações da VC?</a:t>
            </a:r>
          </a:p>
        </p:txBody>
      </p:sp>
      <p:pic>
        <p:nvPicPr>
          <p:cNvPr id="4" name="Mídia Online 2" title="Tomatoes Sorting - OpenCv Python">
            <a:hlinkClick r:id="" action="ppaction://media"/>
            <a:extLst>
              <a:ext uri="{FF2B5EF4-FFF2-40B4-BE49-F238E27FC236}">
                <a16:creationId xmlns:a16="http://schemas.microsoft.com/office/drawing/2014/main" id="{F1860F77-2215-1B73-ECCA-96FDD4526848}"/>
              </a:ext>
            </a:extLst>
          </p:cNvPr>
          <p:cNvPicPr>
            <a:picLocks noRot="1" noChangeAspect="1"/>
          </p:cNvPicPr>
          <p:nvPr>
            <a:videoFile r:link="rId1"/>
            <p:custDataLst>
              <p:tags r:id="rId2"/>
            </p:custDataLst>
          </p:nvPr>
        </p:nvPicPr>
        <p:blipFill>
          <a:blip r:embed="rId5"/>
          <a:stretch>
            <a:fillRect/>
          </a:stretch>
        </p:blipFill>
        <p:spPr>
          <a:xfrm>
            <a:off x="3671293" y="1404000"/>
            <a:ext cx="5400000" cy="4050000"/>
          </a:xfrm>
          <a:prstGeom prst="rect">
            <a:avLst/>
          </a:prstGeom>
        </p:spPr>
      </p:pic>
    </p:spTree>
    <p:extLst>
      <p:ext uri="{BB962C8B-B14F-4D97-AF65-F5344CB8AC3E}">
        <p14:creationId xmlns:p14="http://schemas.microsoft.com/office/powerpoint/2010/main" val="13216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420D10A-9F71-6A17-966D-88279A119B78}"/>
              </a:ext>
            </a:extLst>
          </p:cNvPr>
          <p:cNvPicPr>
            <a:picLocks noChangeAspect="1"/>
          </p:cNvPicPr>
          <p:nvPr/>
        </p:nvPicPr>
        <p:blipFill>
          <a:blip r:embed="rId3"/>
          <a:stretch>
            <a:fillRect/>
          </a:stretch>
        </p:blipFill>
        <p:spPr>
          <a:xfrm>
            <a:off x="3131840" y="620688"/>
            <a:ext cx="5292080" cy="1779777"/>
          </a:xfrm>
          <a:prstGeom prst="rect">
            <a:avLst/>
          </a:prstGeom>
        </p:spPr>
      </p:pic>
      <p:pic>
        <p:nvPicPr>
          <p:cNvPr id="6" name="Imagem 5">
            <a:extLst>
              <a:ext uri="{FF2B5EF4-FFF2-40B4-BE49-F238E27FC236}">
                <a16:creationId xmlns:a16="http://schemas.microsoft.com/office/drawing/2014/main" id="{164BAB9D-5C9E-764A-3FF8-076228EB4FDD}"/>
              </a:ext>
            </a:extLst>
          </p:cNvPr>
          <p:cNvPicPr>
            <a:picLocks noChangeAspect="1"/>
          </p:cNvPicPr>
          <p:nvPr/>
        </p:nvPicPr>
        <p:blipFill>
          <a:blip r:embed="rId4"/>
          <a:stretch>
            <a:fillRect/>
          </a:stretch>
        </p:blipFill>
        <p:spPr>
          <a:xfrm>
            <a:off x="326803" y="3056879"/>
            <a:ext cx="4245197" cy="2238992"/>
          </a:xfrm>
          <a:prstGeom prst="rect">
            <a:avLst/>
          </a:prstGeom>
        </p:spPr>
      </p:pic>
      <p:pic>
        <p:nvPicPr>
          <p:cNvPr id="8" name="Imagem 7">
            <a:extLst>
              <a:ext uri="{FF2B5EF4-FFF2-40B4-BE49-F238E27FC236}">
                <a16:creationId xmlns:a16="http://schemas.microsoft.com/office/drawing/2014/main" id="{1F4E1CC1-381E-6485-AFFB-DED42194DFEC}"/>
              </a:ext>
            </a:extLst>
          </p:cNvPr>
          <p:cNvPicPr>
            <a:picLocks noChangeAspect="1"/>
          </p:cNvPicPr>
          <p:nvPr/>
        </p:nvPicPr>
        <p:blipFill>
          <a:blip r:embed="rId5"/>
          <a:stretch>
            <a:fillRect/>
          </a:stretch>
        </p:blipFill>
        <p:spPr>
          <a:xfrm>
            <a:off x="5059187" y="2276872"/>
            <a:ext cx="3538855" cy="1944966"/>
          </a:xfrm>
          <a:prstGeom prst="rect">
            <a:avLst/>
          </a:prstGeom>
        </p:spPr>
      </p:pic>
      <p:pic>
        <p:nvPicPr>
          <p:cNvPr id="12" name="Imagem 11">
            <a:extLst>
              <a:ext uri="{FF2B5EF4-FFF2-40B4-BE49-F238E27FC236}">
                <a16:creationId xmlns:a16="http://schemas.microsoft.com/office/drawing/2014/main" id="{008847A0-D6E5-44F3-ABDD-DE08A278BE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048" y="985335"/>
            <a:ext cx="2415471" cy="1693740"/>
          </a:xfrm>
          <a:prstGeom prst="rect">
            <a:avLst/>
          </a:prstGeom>
        </p:spPr>
      </p:pic>
      <p:sp>
        <p:nvSpPr>
          <p:cNvPr id="16" name="CaixaDeTexto 15">
            <a:extLst>
              <a:ext uri="{FF2B5EF4-FFF2-40B4-BE49-F238E27FC236}">
                <a16:creationId xmlns:a16="http://schemas.microsoft.com/office/drawing/2014/main" id="{42718BED-E2F7-5922-968A-754F4A8927B1}"/>
              </a:ext>
            </a:extLst>
          </p:cNvPr>
          <p:cNvSpPr txBox="1"/>
          <p:nvPr/>
        </p:nvSpPr>
        <p:spPr>
          <a:xfrm>
            <a:off x="525048" y="2679075"/>
            <a:ext cx="2543200" cy="184666"/>
          </a:xfrm>
          <a:prstGeom prst="rect">
            <a:avLst/>
          </a:prstGeom>
          <a:noFill/>
        </p:spPr>
        <p:txBody>
          <a:bodyPr wrap="square">
            <a:spAutoFit/>
          </a:bodyPr>
          <a:lstStyle/>
          <a:p>
            <a:r>
              <a:rPr lang="pt-BR" sz="600" dirty="0"/>
              <a:t>Fonte: https://recfaces.com/articles/what-is-facial-recognition-used-for</a:t>
            </a:r>
          </a:p>
        </p:txBody>
      </p:sp>
      <p:sp>
        <p:nvSpPr>
          <p:cNvPr id="18" name="CaixaDeTexto 17">
            <a:extLst>
              <a:ext uri="{FF2B5EF4-FFF2-40B4-BE49-F238E27FC236}">
                <a16:creationId xmlns:a16="http://schemas.microsoft.com/office/drawing/2014/main" id="{131D6244-7BB3-CEEC-9AC7-10B6817A2BE0}"/>
              </a:ext>
            </a:extLst>
          </p:cNvPr>
          <p:cNvSpPr txBox="1"/>
          <p:nvPr/>
        </p:nvSpPr>
        <p:spPr>
          <a:xfrm>
            <a:off x="72008" y="6340678"/>
            <a:ext cx="4572000" cy="184666"/>
          </a:xfrm>
          <a:prstGeom prst="rect">
            <a:avLst/>
          </a:prstGeom>
          <a:noFill/>
        </p:spPr>
        <p:txBody>
          <a:bodyPr wrap="square">
            <a:spAutoFit/>
          </a:bodyPr>
          <a:lstStyle/>
          <a:p>
            <a:r>
              <a:rPr lang="pt-BR" sz="600" dirty="0"/>
              <a:t>Demais imagens, fonte: https://fusiontecnologia.com/6-aplicacoes-de-visao-computacional-para-voce-conhecer/</a:t>
            </a:r>
          </a:p>
        </p:txBody>
      </p:sp>
      <p:pic>
        <p:nvPicPr>
          <p:cNvPr id="20" name="Imagem 19">
            <a:extLst>
              <a:ext uri="{FF2B5EF4-FFF2-40B4-BE49-F238E27FC236}">
                <a16:creationId xmlns:a16="http://schemas.microsoft.com/office/drawing/2014/main" id="{1A834C0B-EC0E-07B0-4799-E5889C60C2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0579" y="4414976"/>
            <a:ext cx="4041102" cy="2274563"/>
          </a:xfrm>
          <a:prstGeom prst="rect">
            <a:avLst/>
          </a:prstGeom>
        </p:spPr>
      </p:pic>
      <p:sp>
        <p:nvSpPr>
          <p:cNvPr id="2" name="TextBox 6">
            <a:extLst>
              <a:ext uri="{FF2B5EF4-FFF2-40B4-BE49-F238E27FC236}">
                <a16:creationId xmlns:a16="http://schemas.microsoft.com/office/drawing/2014/main" id="{927E99FB-CBBA-DA45-4888-A3175DF6A455}"/>
              </a:ext>
            </a:extLst>
          </p:cNvPr>
          <p:cNvSpPr txBox="1"/>
          <p:nvPr/>
        </p:nvSpPr>
        <p:spPr>
          <a:xfrm>
            <a:off x="228600" y="133350"/>
            <a:ext cx="8015808" cy="584775"/>
          </a:xfrm>
          <a:prstGeom prst="rect">
            <a:avLst/>
          </a:prstGeom>
          <a:noFill/>
        </p:spPr>
        <p:txBody>
          <a:bodyPr wrap="square" rtlCol="0">
            <a:spAutoFit/>
          </a:bodyPr>
          <a:lstStyle/>
          <a:p>
            <a:r>
              <a:rPr lang="pt-BR" sz="3200" dirty="0">
                <a:solidFill>
                  <a:srgbClr val="ED145B"/>
                </a:solidFill>
                <a:latin typeface="Gotham HTF" pitchFamily="50" charset="0"/>
                <a:cs typeface="Gotham HTF Light"/>
              </a:rPr>
              <a:t>Quais as aplicações da VC?</a:t>
            </a:r>
          </a:p>
        </p:txBody>
      </p:sp>
    </p:spTree>
    <p:extLst>
      <p:ext uri="{BB962C8B-B14F-4D97-AF65-F5344CB8AC3E}">
        <p14:creationId xmlns:p14="http://schemas.microsoft.com/office/powerpoint/2010/main" val="27293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8015808" cy="584775"/>
          </a:xfrm>
          <a:prstGeom prst="rect">
            <a:avLst/>
          </a:prstGeom>
          <a:noFill/>
        </p:spPr>
        <p:txBody>
          <a:bodyPr wrap="square" rtlCol="0">
            <a:spAutoFit/>
          </a:bodyPr>
          <a:lstStyle/>
          <a:p>
            <a:r>
              <a:rPr lang="pt-BR" sz="3200" dirty="0">
                <a:solidFill>
                  <a:srgbClr val="ED145B"/>
                </a:solidFill>
                <a:latin typeface="Gotham HTF" pitchFamily="50" charset="0"/>
                <a:cs typeface="Gotham HTF Light"/>
              </a:rPr>
              <a:t>Imagem Digital</a:t>
            </a:r>
          </a:p>
        </p:txBody>
      </p:sp>
      <p:sp>
        <p:nvSpPr>
          <p:cNvPr id="2" name="CaixaDeTexto 1">
            <a:extLst>
              <a:ext uri="{FF2B5EF4-FFF2-40B4-BE49-F238E27FC236}">
                <a16:creationId xmlns:a16="http://schemas.microsoft.com/office/drawing/2014/main" id="{9242D1BB-527F-824F-E433-C7C9A7E9D695}"/>
              </a:ext>
            </a:extLst>
          </p:cNvPr>
          <p:cNvSpPr txBox="1"/>
          <p:nvPr/>
        </p:nvSpPr>
        <p:spPr>
          <a:xfrm>
            <a:off x="467543" y="836712"/>
            <a:ext cx="8416635" cy="705258"/>
          </a:xfrm>
          <a:prstGeom prst="rect">
            <a:avLst/>
          </a:prstGeom>
          <a:noFill/>
        </p:spPr>
        <p:txBody>
          <a:bodyPr wrap="square">
            <a:spAutoFit/>
          </a:bodyPr>
          <a:lstStyle/>
          <a:p>
            <a:pPr marL="171450" indent="-171450">
              <a:lnSpc>
                <a:spcPct val="150000"/>
              </a:lnSpc>
              <a:buClr>
                <a:srgbClr val="ED265B"/>
              </a:buClr>
              <a:buFont typeface="Wingdings" panose="05000000000000000000" pitchFamily="2" charset="2"/>
              <a:buChar char="v"/>
            </a:pPr>
            <a:r>
              <a:rPr lang="pt-BR" sz="1400" b="1" dirty="0">
                <a:latin typeface="Gotham HTF"/>
                <a:cs typeface="Gotham HTF Light"/>
              </a:rPr>
              <a:t>Imagem Digital: </a:t>
            </a:r>
            <a:r>
              <a:rPr lang="pt-BR" sz="1400" dirty="0">
                <a:latin typeface="Gotham HTF"/>
                <a:cs typeface="Gotham HTF Light"/>
              </a:rPr>
              <a:t>Representação numérica de uma imagem visual, capturada por uma câmera digital ou digitalizada a partir de uma imagem analógica.</a:t>
            </a:r>
          </a:p>
        </p:txBody>
      </p:sp>
      <p:grpSp>
        <p:nvGrpSpPr>
          <p:cNvPr id="7" name="Agrupar 6">
            <a:extLst>
              <a:ext uri="{FF2B5EF4-FFF2-40B4-BE49-F238E27FC236}">
                <a16:creationId xmlns:a16="http://schemas.microsoft.com/office/drawing/2014/main" id="{413D5C2F-9D13-D58B-9612-A19BD49BAD62}"/>
              </a:ext>
            </a:extLst>
          </p:cNvPr>
          <p:cNvGrpSpPr/>
          <p:nvPr/>
        </p:nvGrpSpPr>
        <p:grpSpPr>
          <a:xfrm>
            <a:off x="467543" y="1628800"/>
            <a:ext cx="8282906" cy="1997919"/>
            <a:chOff x="467543" y="1919137"/>
            <a:chExt cx="8282906" cy="1997919"/>
          </a:xfrm>
        </p:grpSpPr>
        <p:pic>
          <p:nvPicPr>
            <p:cNvPr id="5" name="Imagem 4">
              <a:extLst>
                <a:ext uri="{FF2B5EF4-FFF2-40B4-BE49-F238E27FC236}">
                  <a16:creationId xmlns:a16="http://schemas.microsoft.com/office/drawing/2014/main" id="{0D8A7FD7-61F9-5639-5208-0385C7C71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3" y="2315368"/>
              <a:ext cx="1257648" cy="1257648"/>
            </a:xfrm>
            <a:prstGeom prst="rect">
              <a:avLst/>
            </a:prstGeom>
          </p:spPr>
        </p:pic>
        <p:sp>
          <p:nvSpPr>
            <p:cNvPr id="6" name="CaixaDeTexto 5">
              <a:extLst>
                <a:ext uri="{FF2B5EF4-FFF2-40B4-BE49-F238E27FC236}">
                  <a16:creationId xmlns:a16="http://schemas.microsoft.com/office/drawing/2014/main" id="{C7803D10-030F-CD77-A329-C667B124FEFF}"/>
                </a:ext>
              </a:extLst>
            </p:cNvPr>
            <p:cNvSpPr txBox="1"/>
            <p:nvPr/>
          </p:nvSpPr>
          <p:spPr>
            <a:xfrm>
              <a:off x="1331640" y="1919137"/>
              <a:ext cx="7418809" cy="1997919"/>
            </a:xfrm>
            <a:prstGeom prst="rect">
              <a:avLst/>
            </a:prstGeom>
            <a:noFill/>
          </p:spPr>
          <p:txBody>
            <a:bodyPr wrap="square">
              <a:spAutoFit/>
            </a:bodyPr>
            <a:lstStyle/>
            <a:p>
              <a:pPr marL="171450" indent="-171450">
                <a:lnSpc>
                  <a:spcPct val="150000"/>
                </a:lnSpc>
                <a:buClr>
                  <a:srgbClr val="ED265B"/>
                </a:buClr>
                <a:buFont typeface="Wingdings" panose="05000000000000000000" pitchFamily="2" charset="2"/>
                <a:buChar char="v"/>
              </a:pPr>
              <a:r>
                <a:rPr lang="pt-BR" sz="1400" b="1" dirty="0">
                  <a:latin typeface="Gotham HTF"/>
                  <a:cs typeface="Gotham HTF Light"/>
                </a:rPr>
                <a:t>REPRESENTAÇÃO NUMÉRICA? COMO ASSIM !?</a:t>
              </a:r>
              <a:endParaRPr lang="pt-BR" sz="1400" dirty="0">
                <a:latin typeface="Gotham HTF"/>
                <a:cs typeface="Gotham HTF Light"/>
              </a:endParaRPr>
            </a:p>
            <a:p>
              <a:pPr marL="628650" lvl="1" indent="-171450">
                <a:lnSpc>
                  <a:spcPct val="150000"/>
                </a:lnSpc>
                <a:buClr>
                  <a:srgbClr val="ED265B"/>
                </a:buClr>
                <a:buFont typeface="Wingdings" panose="05000000000000000000" pitchFamily="2" charset="2"/>
                <a:buChar char="v"/>
              </a:pPr>
              <a:r>
                <a:rPr lang="pt-BR" sz="1400" dirty="0">
                  <a:latin typeface="Gotham HTF"/>
                  <a:cs typeface="Gotham HTF Light"/>
                </a:rPr>
                <a:t>A imagem digital é composta por pixels;</a:t>
              </a:r>
            </a:p>
            <a:p>
              <a:pPr marL="1085850" lvl="2" indent="-171450">
                <a:lnSpc>
                  <a:spcPct val="150000"/>
                </a:lnSpc>
                <a:buClr>
                  <a:srgbClr val="ED265B"/>
                </a:buClr>
                <a:buFont typeface="Wingdings" panose="05000000000000000000" pitchFamily="2" charset="2"/>
                <a:buChar char="v"/>
              </a:pPr>
              <a:r>
                <a:rPr lang="pt-BR" sz="1400" dirty="0">
                  <a:latin typeface="Gotham HTF"/>
                  <a:cs typeface="Gotham HTF Light"/>
                </a:rPr>
                <a:t>Imagens coloridas são representadas por três canais: R(</a:t>
              </a:r>
              <a:r>
                <a:rPr lang="pt-BR" sz="1400" dirty="0" err="1">
                  <a:latin typeface="Gotham HTF"/>
                  <a:cs typeface="Gotham HTF Light"/>
                </a:rPr>
                <a:t>red</a:t>
              </a:r>
              <a:r>
                <a:rPr lang="pt-BR" sz="1400" dirty="0">
                  <a:latin typeface="Gotham HTF"/>
                  <a:cs typeface="Gotham HTF Light"/>
                </a:rPr>
                <a:t>), G(</a:t>
              </a:r>
              <a:r>
                <a:rPr lang="pt-BR" sz="1400" dirty="0" err="1">
                  <a:latin typeface="Gotham HTF"/>
                  <a:cs typeface="Gotham HTF Light"/>
                </a:rPr>
                <a:t>green</a:t>
              </a:r>
              <a:r>
                <a:rPr lang="pt-BR" sz="1400" dirty="0">
                  <a:latin typeface="Gotham HTF"/>
                  <a:cs typeface="Gotham HTF Light"/>
                </a:rPr>
                <a:t>) e B(blue), sendo que o pixel possui informações sobre as três cores. Exemplo #FF25AB;</a:t>
              </a:r>
            </a:p>
            <a:p>
              <a:pPr marL="1085850" lvl="2" indent="-171450">
                <a:lnSpc>
                  <a:spcPct val="150000"/>
                </a:lnSpc>
                <a:buClr>
                  <a:srgbClr val="ED265B"/>
                </a:buClr>
                <a:buFont typeface="Wingdings" panose="05000000000000000000" pitchFamily="2" charset="2"/>
                <a:buChar char="v"/>
              </a:pPr>
              <a:r>
                <a:rPr lang="pt-BR" sz="1400" dirty="0">
                  <a:latin typeface="Gotham HTF"/>
                  <a:cs typeface="Gotham HTF Light"/>
                </a:rPr>
                <a:t>Imagens em escala de cinza são representadas por um canal e o valor do pixel representa a intensidade luminosa naquele ponto;</a:t>
              </a:r>
            </a:p>
          </p:txBody>
        </p:sp>
      </p:grpSp>
      <p:pic>
        <p:nvPicPr>
          <p:cNvPr id="10" name="Imagem 9">
            <a:extLst>
              <a:ext uri="{FF2B5EF4-FFF2-40B4-BE49-F238E27FC236}">
                <a16:creationId xmlns:a16="http://schemas.microsoft.com/office/drawing/2014/main" id="{A333A7BC-4EE7-ED99-E0F1-3267435F8FA3}"/>
              </a:ext>
            </a:extLst>
          </p:cNvPr>
          <p:cNvPicPr>
            <a:picLocks noChangeAspect="1"/>
          </p:cNvPicPr>
          <p:nvPr/>
        </p:nvPicPr>
        <p:blipFill>
          <a:blip r:embed="rId4"/>
          <a:stretch>
            <a:fillRect/>
          </a:stretch>
        </p:blipFill>
        <p:spPr>
          <a:xfrm>
            <a:off x="611560" y="3717032"/>
            <a:ext cx="3838947" cy="2217422"/>
          </a:xfrm>
          <a:prstGeom prst="rect">
            <a:avLst/>
          </a:prstGeom>
        </p:spPr>
      </p:pic>
      <p:sp>
        <p:nvSpPr>
          <p:cNvPr id="12" name="CaixaDeTexto 11">
            <a:extLst>
              <a:ext uri="{FF2B5EF4-FFF2-40B4-BE49-F238E27FC236}">
                <a16:creationId xmlns:a16="http://schemas.microsoft.com/office/drawing/2014/main" id="{9668893F-659D-5C15-77B7-7885C5D69A90}"/>
              </a:ext>
            </a:extLst>
          </p:cNvPr>
          <p:cNvSpPr txBox="1"/>
          <p:nvPr/>
        </p:nvSpPr>
        <p:spPr>
          <a:xfrm>
            <a:off x="434751" y="5959606"/>
            <a:ext cx="4572000" cy="184666"/>
          </a:xfrm>
          <a:prstGeom prst="rect">
            <a:avLst/>
          </a:prstGeom>
          <a:noFill/>
        </p:spPr>
        <p:txBody>
          <a:bodyPr wrap="square">
            <a:spAutoFit/>
          </a:bodyPr>
          <a:lstStyle/>
          <a:p>
            <a:r>
              <a:rPr lang="pt-BR" sz="600" dirty="0"/>
              <a:t>Fonte: https://subscription.packtpub.com/book/all-products/9781789613964/2/ch02lvl1sec15/convolution-on-rgb-images</a:t>
            </a:r>
          </a:p>
        </p:txBody>
      </p:sp>
      <p:pic>
        <p:nvPicPr>
          <p:cNvPr id="14" name="Imagem 13">
            <a:extLst>
              <a:ext uri="{FF2B5EF4-FFF2-40B4-BE49-F238E27FC236}">
                <a16:creationId xmlns:a16="http://schemas.microsoft.com/office/drawing/2014/main" id="{49F759EC-CF1F-8EA9-5AF1-A82E4D54A35C}"/>
              </a:ext>
            </a:extLst>
          </p:cNvPr>
          <p:cNvPicPr>
            <a:picLocks noChangeAspect="1"/>
          </p:cNvPicPr>
          <p:nvPr/>
        </p:nvPicPr>
        <p:blipFill>
          <a:blip r:embed="rId5"/>
          <a:stretch>
            <a:fillRect/>
          </a:stretch>
        </p:blipFill>
        <p:spPr>
          <a:xfrm>
            <a:off x="4702103" y="3638018"/>
            <a:ext cx="4156720" cy="2527286"/>
          </a:xfrm>
          <a:prstGeom prst="rect">
            <a:avLst/>
          </a:prstGeom>
        </p:spPr>
      </p:pic>
      <p:sp>
        <p:nvSpPr>
          <p:cNvPr id="16" name="CaixaDeTexto 15">
            <a:extLst>
              <a:ext uri="{FF2B5EF4-FFF2-40B4-BE49-F238E27FC236}">
                <a16:creationId xmlns:a16="http://schemas.microsoft.com/office/drawing/2014/main" id="{DA9B1C6C-88FE-E112-F1D8-E568E288661C}"/>
              </a:ext>
            </a:extLst>
          </p:cNvPr>
          <p:cNvSpPr txBox="1"/>
          <p:nvPr/>
        </p:nvSpPr>
        <p:spPr>
          <a:xfrm>
            <a:off x="4680520" y="6237312"/>
            <a:ext cx="3563888" cy="276999"/>
          </a:xfrm>
          <a:prstGeom prst="rect">
            <a:avLst/>
          </a:prstGeom>
          <a:noFill/>
        </p:spPr>
        <p:txBody>
          <a:bodyPr wrap="square">
            <a:spAutoFit/>
          </a:bodyPr>
          <a:lstStyle/>
          <a:p>
            <a:r>
              <a:rPr lang="pt-BR" sz="600" dirty="0"/>
              <a:t>Fonte: https://www.researchgate.net/figure/Figure-216-A-8-bit-grayscale-image-pixel-value-ranges-between-0-black_fig14_3288284601</a:t>
            </a:r>
          </a:p>
        </p:txBody>
      </p:sp>
    </p:spTree>
    <p:extLst>
      <p:ext uri="{BB962C8B-B14F-4D97-AF65-F5344CB8AC3E}">
        <p14:creationId xmlns:p14="http://schemas.microsoft.com/office/powerpoint/2010/main" val="160177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8015808" cy="584775"/>
          </a:xfrm>
          <a:prstGeom prst="rect">
            <a:avLst/>
          </a:prstGeom>
          <a:noFill/>
        </p:spPr>
        <p:txBody>
          <a:bodyPr wrap="square" rtlCol="0">
            <a:spAutoFit/>
          </a:bodyPr>
          <a:lstStyle/>
          <a:p>
            <a:r>
              <a:rPr lang="pt-BR" sz="3200" dirty="0">
                <a:solidFill>
                  <a:srgbClr val="ED145B"/>
                </a:solidFill>
                <a:latin typeface="Gotham HTF" pitchFamily="50" charset="0"/>
                <a:cs typeface="Gotham HTF Light"/>
              </a:rPr>
              <a:t>Canais de Cores</a:t>
            </a:r>
          </a:p>
        </p:txBody>
      </p:sp>
      <p:sp>
        <p:nvSpPr>
          <p:cNvPr id="2" name="CaixaDeTexto 1">
            <a:extLst>
              <a:ext uri="{FF2B5EF4-FFF2-40B4-BE49-F238E27FC236}">
                <a16:creationId xmlns:a16="http://schemas.microsoft.com/office/drawing/2014/main" id="{98E70207-39C3-D2F6-181F-E0344C318D72}"/>
              </a:ext>
            </a:extLst>
          </p:cNvPr>
          <p:cNvSpPr txBox="1"/>
          <p:nvPr/>
        </p:nvSpPr>
        <p:spPr>
          <a:xfrm>
            <a:off x="251521" y="1003194"/>
            <a:ext cx="4608510" cy="1561710"/>
          </a:xfrm>
          <a:prstGeom prst="rect">
            <a:avLst/>
          </a:prstGeom>
          <a:noFill/>
        </p:spPr>
        <p:txBody>
          <a:bodyPr wrap="square">
            <a:spAutoFit/>
          </a:bodyPr>
          <a:lstStyle/>
          <a:p>
            <a:pPr marL="171450" indent="-171450">
              <a:lnSpc>
                <a:spcPct val="150000"/>
              </a:lnSpc>
              <a:buClr>
                <a:srgbClr val="ED265B"/>
              </a:buClr>
              <a:buFont typeface="Wingdings" panose="05000000000000000000" pitchFamily="2" charset="2"/>
              <a:buChar char="v"/>
            </a:pPr>
            <a:r>
              <a:rPr lang="pt-BR" sz="1300" b="1" dirty="0">
                <a:latin typeface="Gotham HTF"/>
                <a:cs typeface="Gotham HTF Light"/>
              </a:rPr>
              <a:t>Canais de cores: </a:t>
            </a:r>
            <a:r>
              <a:rPr lang="pt-BR" sz="1300" dirty="0">
                <a:latin typeface="Gotham HTF"/>
                <a:cs typeface="Gotham HTF Light"/>
              </a:rPr>
              <a:t>São a forma como as imagens coloridas são representadas em computação. Cada canal representa a intensidade de uma cor primária ou secundária na imagem. Os três canais mais comuns são o </a:t>
            </a:r>
            <a:r>
              <a:rPr lang="pt-BR" sz="1300" b="1" dirty="0">
                <a:solidFill>
                  <a:srgbClr val="FF0000"/>
                </a:solidFill>
                <a:latin typeface="Gotham HTF"/>
                <a:cs typeface="Gotham HTF Light"/>
              </a:rPr>
              <a:t>Vermelho (</a:t>
            </a:r>
            <a:r>
              <a:rPr lang="pt-BR" sz="1300" b="1" dirty="0" err="1">
                <a:solidFill>
                  <a:srgbClr val="FF0000"/>
                </a:solidFill>
                <a:latin typeface="Gotham HTF"/>
                <a:cs typeface="Gotham HTF Light"/>
              </a:rPr>
              <a:t>Red</a:t>
            </a:r>
            <a:r>
              <a:rPr lang="pt-BR" sz="1300" b="1" dirty="0">
                <a:solidFill>
                  <a:srgbClr val="FF0000"/>
                </a:solidFill>
                <a:latin typeface="Gotham HTF"/>
                <a:cs typeface="Gotham HTF Light"/>
              </a:rPr>
              <a:t>),</a:t>
            </a:r>
            <a:r>
              <a:rPr lang="pt-BR" sz="1300" dirty="0">
                <a:solidFill>
                  <a:srgbClr val="FF0000"/>
                </a:solidFill>
                <a:latin typeface="Gotham HTF"/>
                <a:cs typeface="Gotham HTF Light"/>
              </a:rPr>
              <a:t> </a:t>
            </a:r>
            <a:r>
              <a:rPr lang="pt-BR" sz="1300" b="1" dirty="0">
                <a:solidFill>
                  <a:srgbClr val="00FF00"/>
                </a:solidFill>
                <a:latin typeface="Gotham HTF"/>
                <a:cs typeface="Gotham HTF Light"/>
              </a:rPr>
              <a:t>Verde (Green)</a:t>
            </a:r>
            <a:r>
              <a:rPr lang="pt-BR" sz="1300" dirty="0">
                <a:solidFill>
                  <a:srgbClr val="00FF00"/>
                </a:solidFill>
                <a:latin typeface="Gotham HTF"/>
                <a:cs typeface="Gotham HTF Light"/>
              </a:rPr>
              <a:t> </a:t>
            </a:r>
            <a:r>
              <a:rPr lang="pt-BR" sz="1300" dirty="0">
                <a:latin typeface="Gotham HTF"/>
                <a:cs typeface="Gotham HTF Light"/>
              </a:rPr>
              <a:t>e </a:t>
            </a:r>
            <a:r>
              <a:rPr lang="pt-BR" sz="1300" b="1" dirty="0">
                <a:solidFill>
                  <a:srgbClr val="0000FF"/>
                </a:solidFill>
                <a:latin typeface="Gotham HTF"/>
                <a:cs typeface="Gotham HTF Light"/>
              </a:rPr>
              <a:t>Azul (Blue), </a:t>
            </a:r>
            <a:r>
              <a:rPr lang="pt-BR" sz="1300" dirty="0">
                <a:latin typeface="Gotham HTF"/>
                <a:cs typeface="Gotham HTF Light"/>
              </a:rPr>
              <a:t>formando o modelo RGB.</a:t>
            </a:r>
          </a:p>
        </p:txBody>
      </p:sp>
      <p:sp>
        <p:nvSpPr>
          <p:cNvPr id="4" name="CaixaDeTexto 3">
            <a:extLst>
              <a:ext uri="{FF2B5EF4-FFF2-40B4-BE49-F238E27FC236}">
                <a16:creationId xmlns:a16="http://schemas.microsoft.com/office/drawing/2014/main" id="{6340C079-9336-B2E0-B88A-053BAB8AEEE1}"/>
              </a:ext>
            </a:extLst>
          </p:cNvPr>
          <p:cNvSpPr txBox="1"/>
          <p:nvPr/>
        </p:nvSpPr>
        <p:spPr>
          <a:xfrm>
            <a:off x="251522" y="2771643"/>
            <a:ext cx="4608510" cy="1561710"/>
          </a:xfrm>
          <a:prstGeom prst="rect">
            <a:avLst/>
          </a:prstGeom>
          <a:noFill/>
        </p:spPr>
        <p:txBody>
          <a:bodyPr wrap="square">
            <a:spAutoFit/>
          </a:bodyPr>
          <a:lstStyle/>
          <a:p>
            <a:pPr marL="171450" indent="-171450">
              <a:lnSpc>
                <a:spcPct val="150000"/>
              </a:lnSpc>
              <a:buClr>
                <a:srgbClr val="ED265B"/>
              </a:buClr>
              <a:buFont typeface="Wingdings" panose="05000000000000000000" pitchFamily="2" charset="2"/>
              <a:buChar char="v"/>
            </a:pPr>
            <a:r>
              <a:rPr lang="pt-BR" sz="1300" b="1" dirty="0">
                <a:latin typeface="Gotham HTF"/>
                <a:cs typeface="Gotham HTF Light"/>
              </a:rPr>
              <a:t>Modelo CMYK</a:t>
            </a:r>
            <a:r>
              <a:rPr lang="pt-BR" sz="1300" dirty="0">
                <a:latin typeface="Gotham HTF"/>
                <a:cs typeface="Gotham HTF Light"/>
              </a:rPr>
              <a:t> é um sistema substitutivo de cores, usado para impressão. Cada canal representa uma cor primária: </a:t>
            </a:r>
            <a:r>
              <a:rPr lang="pt-BR" sz="1300" b="1" dirty="0">
                <a:solidFill>
                  <a:srgbClr val="00FFFF"/>
                </a:solidFill>
                <a:latin typeface="Gotham HTF"/>
                <a:cs typeface="Gotham HTF Light"/>
              </a:rPr>
              <a:t>Ciano(C), </a:t>
            </a:r>
            <a:r>
              <a:rPr lang="pt-BR" sz="1300" b="1" dirty="0">
                <a:solidFill>
                  <a:srgbClr val="FF00FF"/>
                </a:solidFill>
                <a:latin typeface="Gotham HTF"/>
                <a:cs typeface="Gotham HTF Light"/>
              </a:rPr>
              <a:t>Magenta (M), </a:t>
            </a:r>
            <a:r>
              <a:rPr lang="pt-BR" sz="1300" b="1" dirty="0">
                <a:solidFill>
                  <a:srgbClr val="FFFF00"/>
                </a:solidFill>
                <a:latin typeface="Gotham HTF"/>
                <a:cs typeface="Gotham HTF Light"/>
              </a:rPr>
              <a:t>Amarelo (Y) </a:t>
            </a:r>
            <a:r>
              <a:rPr lang="pt-BR" sz="1300" b="1" dirty="0">
                <a:latin typeface="Gotham HTF"/>
                <a:cs typeface="Gotham HTF Light"/>
              </a:rPr>
              <a:t>e Preto (K).</a:t>
            </a:r>
            <a:r>
              <a:rPr lang="pt-BR" sz="1300" dirty="0">
                <a:latin typeface="Gotham HTF"/>
                <a:cs typeface="Gotham HTF Light"/>
              </a:rPr>
              <a:t> Nesse modelo, a mistura das cores subtrai a luz branca, e o canal K melhora a qualidade da imagem, evitando problemas na impressão.</a:t>
            </a:r>
            <a:endParaRPr lang="pt-BR" sz="1300" b="1" dirty="0">
              <a:latin typeface="Gotham HTF"/>
              <a:cs typeface="Gotham HTF Light"/>
            </a:endParaRPr>
          </a:p>
        </p:txBody>
      </p:sp>
      <p:sp>
        <p:nvSpPr>
          <p:cNvPr id="5" name="CaixaDeTexto 4">
            <a:extLst>
              <a:ext uri="{FF2B5EF4-FFF2-40B4-BE49-F238E27FC236}">
                <a16:creationId xmlns:a16="http://schemas.microsoft.com/office/drawing/2014/main" id="{17EE741A-3E8D-A7DC-0950-BAD951D03B88}"/>
              </a:ext>
            </a:extLst>
          </p:cNvPr>
          <p:cNvSpPr txBox="1"/>
          <p:nvPr/>
        </p:nvSpPr>
        <p:spPr>
          <a:xfrm>
            <a:off x="251522" y="4509120"/>
            <a:ext cx="4608510" cy="1561710"/>
          </a:xfrm>
          <a:prstGeom prst="rect">
            <a:avLst/>
          </a:prstGeom>
          <a:noFill/>
        </p:spPr>
        <p:txBody>
          <a:bodyPr wrap="square">
            <a:spAutoFit/>
          </a:bodyPr>
          <a:lstStyle/>
          <a:p>
            <a:pPr marL="171450" indent="-171450">
              <a:lnSpc>
                <a:spcPct val="150000"/>
              </a:lnSpc>
              <a:buClr>
                <a:srgbClr val="ED265B"/>
              </a:buClr>
              <a:buFont typeface="Wingdings" panose="05000000000000000000" pitchFamily="2" charset="2"/>
              <a:buChar char="v"/>
            </a:pPr>
            <a:r>
              <a:rPr lang="pt-BR" sz="1300" b="1" dirty="0">
                <a:latin typeface="Gotham HTF"/>
                <a:cs typeface="Gotham HTF Light"/>
              </a:rPr>
              <a:t>Modelo HSV ou HSB</a:t>
            </a:r>
            <a:r>
              <a:rPr lang="pt-BR" sz="1300" dirty="0">
                <a:latin typeface="Gotham HTF"/>
                <a:cs typeface="Gotham HTF Light"/>
              </a:rPr>
              <a:t> é um sistema que separa a luminosidade (</a:t>
            </a:r>
            <a:r>
              <a:rPr lang="pt-BR" sz="1300" dirty="0" err="1">
                <a:latin typeface="Gotham HTF"/>
                <a:cs typeface="Gotham HTF Light"/>
              </a:rPr>
              <a:t>Brightness</a:t>
            </a:r>
            <a:r>
              <a:rPr lang="pt-BR" sz="1300" dirty="0">
                <a:latin typeface="Gotham HTF"/>
                <a:cs typeface="Gotham HTF Light"/>
              </a:rPr>
              <a:t>), a saturação (</a:t>
            </a:r>
            <a:r>
              <a:rPr lang="pt-BR" sz="1300" dirty="0" err="1">
                <a:latin typeface="Gotham HTF"/>
                <a:cs typeface="Gotham HTF Light"/>
              </a:rPr>
              <a:t>Saturation</a:t>
            </a:r>
            <a:r>
              <a:rPr lang="pt-BR" sz="1300" dirty="0">
                <a:latin typeface="Gotham HTF"/>
                <a:cs typeface="Gotham HTF Light"/>
              </a:rPr>
              <a:t>) e o matiz(</a:t>
            </a:r>
            <a:r>
              <a:rPr lang="pt-BR" sz="1300" dirty="0" err="1">
                <a:latin typeface="Gotham HTF"/>
                <a:cs typeface="Gotham HTF Light"/>
              </a:rPr>
              <a:t>Hue</a:t>
            </a:r>
            <a:r>
              <a:rPr lang="pt-BR" sz="1300" dirty="0">
                <a:latin typeface="Gotham HTF"/>
                <a:cs typeface="Gotham HTF Light"/>
              </a:rPr>
              <a:t>) da cor.</a:t>
            </a:r>
          </a:p>
          <a:p>
            <a:pPr marL="628650" lvl="1" indent="-171450">
              <a:lnSpc>
                <a:spcPct val="150000"/>
              </a:lnSpc>
              <a:buClr>
                <a:srgbClr val="ED265B"/>
              </a:buClr>
              <a:buFont typeface="Wingdings" panose="05000000000000000000" pitchFamily="2" charset="2"/>
              <a:buChar char="v"/>
            </a:pPr>
            <a:r>
              <a:rPr lang="pt-BR" sz="1300" b="1" dirty="0">
                <a:latin typeface="Gotham HTF"/>
                <a:cs typeface="Gotham HTF Light"/>
              </a:rPr>
              <a:t>Matiz</a:t>
            </a:r>
            <a:r>
              <a:rPr lang="pt-BR" sz="1300" dirty="0">
                <a:latin typeface="Gotham HTF"/>
                <a:cs typeface="Gotham HTF Light"/>
              </a:rPr>
              <a:t> é a informação de cor da imagem;</a:t>
            </a:r>
          </a:p>
          <a:p>
            <a:pPr marL="628650" lvl="1" indent="-171450">
              <a:lnSpc>
                <a:spcPct val="150000"/>
              </a:lnSpc>
              <a:buClr>
                <a:srgbClr val="ED265B"/>
              </a:buClr>
              <a:buFont typeface="Wingdings" panose="05000000000000000000" pitchFamily="2" charset="2"/>
              <a:buChar char="v"/>
            </a:pPr>
            <a:r>
              <a:rPr lang="pt-BR" sz="1300" b="1" dirty="0">
                <a:latin typeface="Gotham HTF"/>
                <a:cs typeface="Gotham HTF Light"/>
              </a:rPr>
              <a:t>Saturação</a:t>
            </a:r>
            <a:r>
              <a:rPr lang="pt-BR" sz="1300" b="1" i="1" dirty="0">
                <a:latin typeface="Gotham HTF"/>
                <a:cs typeface="Gotham HTF Light"/>
              </a:rPr>
              <a:t> </a:t>
            </a:r>
            <a:r>
              <a:rPr lang="pt-BR" sz="1300" dirty="0">
                <a:latin typeface="Gotham HTF"/>
                <a:cs typeface="Gotham HTF Light"/>
              </a:rPr>
              <a:t>é a pureza da cor;</a:t>
            </a:r>
          </a:p>
          <a:p>
            <a:pPr marL="628650" lvl="1" indent="-171450">
              <a:lnSpc>
                <a:spcPct val="150000"/>
              </a:lnSpc>
              <a:buClr>
                <a:srgbClr val="ED265B"/>
              </a:buClr>
              <a:buFont typeface="Wingdings" panose="05000000000000000000" pitchFamily="2" charset="2"/>
              <a:buChar char="v"/>
            </a:pPr>
            <a:r>
              <a:rPr lang="pt-BR" sz="1300" b="1" dirty="0">
                <a:latin typeface="Gotham HTF"/>
                <a:cs typeface="Gotham HTF Light"/>
              </a:rPr>
              <a:t>Luminosidade</a:t>
            </a:r>
            <a:r>
              <a:rPr lang="pt-BR" sz="1300" b="1" i="1" dirty="0">
                <a:latin typeface="Gotham HTF"/>
                <a:cs typeface="Gotham HTF Light"/>
              </a:rPr>
              <a:t> </a:t>
            </a:r>
            <a:r>
              <a:rPr lang="pt-BR" sz="1300" dirty="0">
                <a:latin typeface="Gotham HTF"/>
                <a:cs typeface="Gotham HTF Light"/>
              </a:rPr>
              <a:t>é a intensidade de brilho da imagem;</a:t>
            </a:r>
            <a:endParaRPr lang="pt-BR" sz="1300" b="1" dirty="0">
              <a:latin typeface="Gotham HTF"/>
              <a:cs typeface="Gotham HTF Light"/>
            </a:endParaRPr>
          </a:p>
        </p:txBody>
      </p:sp>
      <p:grpSp>
        <p:nvGrpSpPr>
          <p:cNvPr id="17" name="Agrupar 16">
            <a:extLst>
              <a:ext uri="{FF2B5EF4-FFF2-40B4-BE49-F238E27FC236}">
                <a16:creationId xmlns:a16="http://schemas.microsoft.com/office/drawing/2014/main" id="{B6245DB5-8161-64D2-B6A5-EB3CC11C5BB9}"/>
              </a:ext>
            </a:extLst>
          </p:cNvPr>
          <p:cNvGrpSpPr/>
          <p:nvPr/>
        </p:nvGrpSpPr>
        <p:grpSpPr>
          <a:xfrm>
            <a:off x="4757753" y="1257655"/>
            <a:ext cx="4062719" cy="4691625"/>
            <a:chOff x="2881312" y="521775"/>
            <a:chExt cx="4062719" cy="4691625"/>
          </a:xfrm>
        </p:grpSpPr>
        <p:pic>
          <p:nvPicPr>
            <p:cNvPr id="14" name="Imagem 13">
              <a:extLst>
                <a:ext uri="{FF2B5EF4-FFF2-40B4-BE49-F238E27FC236}">
                  <a16:creationId xmlns:a16="http://schemas.microsoft.com/office/drawing/2014/main" id="{2E8CF4CF-7BCB-580C-22F4-D5A401D3D2CD}"/>
                </a:ext>
              </a:extLst>
            </p:cNvPr>
            <p:cNvPicPr>
              <a:picLocks noChangeAspect="1"/>
            </p:cNvPicPr>
            <p:nvPr/>
          </p:nvPicPr>
          <p:blipFill>
            <a:blip r:embed="rId3"/>
            <a:stretch>
              <a:fillRect/>
            </a:stretch>
          </p:blipFill>
          <p:spPr>
            <a:xfrm>
              <a:off x="2881312" y="533400"/>
              <a:ext cx="2732566" cy="4680000"/>
            </a:xfrm>
            <a:prstGeom prst="rect">
              <a:avLst/>
            </a:prstGeom>
          </p:spPr>
        </p:pic>
        <p:pic>
          <p:nvPicPr>
            <p:cNvPr id="16" name="Imagem 15">
              <a:extLst>
                <a:ext uri="{FF2B5EF4-FFF2-40B4-BE49-F238E27FC236}">
                  <a16:creationId xmlns:a16="http://schemas.microsoft.com/office/drawing/2014/main" id="{5DF73206-AA4B-DE9D-9E3C-231CEBB10C4C}"/>
                </a:ext>
              </a:extLst>
            </p:cNvPr>
            <p:cNvPicPr>
              <a:picLocks noChangeAspect="1"/>
            </p:cNvPicPr>
            <p:nvPr/>
          </p:nvPicPr>
          <p:blipFill>
            <a:blip r:embed="rId4"/>
            <a:stretch>
              <a:fillRect/>
            </a:stretch>
          </p:blipFill>
          <p:spPr>
            <a:xfrm>
              <a:off x="5613878" y="521775"/>
              <a:ext cx="1330153" cy="4644000"/>
            </a:xfrm>
            <a:prstGeom prst="rect">
              <a:avLst/>
            </a:prstGeom>
          </p:spPr>
        </p:pic>
      </p:grpSp>
      <p:sp>
        <p:nvSpPr>
          <p:cNvPr id="19" name="CaixaDeTexto 18">
            <a:extLst>
              <a:ext uri="{FF2B5EF4-FFF2-40B4-BE49-F238E27FC236}">
                <a16:creationId xmlns:a16="http://schemas.microsoft.com/office/drawing/2014/main" id="{7CB6DF59-289F-B556-AE73-05E5D564771B}"/>
              </a:ext>
            </a:extLst>
          </p:cNvPr>
          <p:cNvSpPr txBox="1"/>
          <p:nvPr/>
        </p:nvSpPr>
        <p:spPr>
          <a:xfrm>
            <a:off x="4932040" y="5940266"/>
            <a:ext cx="3600400" cy="184666"/>
          </a:xfrm>
          <a:prstGeom prst="rect">
            <a:avLst/>
          </a:prstGeom>
          <a:noFill/>
        </p:spPr>
        <p:txBody>
          <a:bodyPr wrap="square">
            <a:spAutoFit/>
          </a:bodyPr>
          <a:lstStyle/>
          <a:p>
            <a:r>
              <a:rPr lang="pt-BR" sz="600" dirty="0"/>
              <a:t>Fonte: https://www.slideshare.net/dhruv141293/color-models-computer-graphics</a:t>
            </a:r>
          </a:p>
        </p:txBody>
      </p:sp>
    </p:spTree>
    <p:extLst>
      <p:ext uri="{BB962C8B-B14F-4D97-AF65-F5344CB8AC3E}">
        <p14:creationId xmlns:p14="http://schemas.microsoft.com/office/powerpoint/2010/main" val="207265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0611ED23_4315_4EE4_9280_3D1B438FF661&quot;,&quot;SourceFullName&quot;:&quot;https://www.youtube.com/embed/XfqabC_akV0?feature=oembed&quot;,&quot;LastUpdate&quot;:&quot;2023-06-27 4:00 PM&quot;,&quot;UpdatedBy&quot;:&quot;Airton&quot;,&quot;IsLinked&quot;:false,&quot;IsBrokenLink&quot;:false,&quot;Type&quot;:2}"/>
</p:tagLst>
</file>

<file path=ppt/tags/tag2.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BDFEB4E9_3229_4067_9467_6FABF3E84C2E&quot;,&quot;SourceFullName&quot;:&quot;https://www.youtube.com/embed/3c7wVcIsbew?feature=oembed&quot;,&quot;LastUpdate&quot;:&quot;2023-06-27 4:01 PM&quot;,&quot;UpdatedBy&quot;:&quot;Airton&quot;,&quot;IsLinked&quot;:false,&quot;IsBrokenLink&quot;:false,&quot;Type&quot;:2}"/>
</p:tagLst>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13074</TotalTime>
  <Words>2881</Words>
  <Application>Microsoft Office PowerPoint</Application>
  <PresentationFormat>Apresentação na tela (4:3)</PresentationFormat>
  <Paragraphs>179</Paragraphs>
  <Slides>31</Slides>
  <Notes>28</Notes>
  <HiddenSlides>0</HiddenSlides>
  <MMClips>2</MMClips>
  <ScaleCrop>false</ScaleCrop>
  <HeadingPairs>
    <vt:vector size="6" baseType="variant">
      <vt:variant>
        <vt:lpstr>Fontes usadas</vt:lpstr>
      </vt:variant>
      <vt:variant>
        <vt:i4>9</vt:i4>
      </vt:variant>
      <vt:variant>
        <vt:lpstr>Tema</vt:lpstr>
      </vt:variant>
      <vt:variant>
        <vt:i4>2</vt:i4>
      </vt:variant>
      <vt:variant>
        <vt:lpstr>Títulos de slides</vt:lpstr>
      </vt:variant>
      <vt:variant>
        <vt:i4>31</vt:i4>
      </vt:variant>
    </vt:vector>
  </HeadingPairs>
  <TitlesOfParts>
    <vt:vector size="42" baseType="lpstr">
      <vt:lpstr>Arial</vt:lpstr>
      <vt:lpstr>Calibri</vt:lpstr>
      <vt:lpstr>Calibri Light</vt:lpstr>
      <vt:lpstr>Gotham HTF</vt:lpstr>
      <vt:lpstr>Gotham HTF Light</vt:lpstr>
      <vt:lpstr>Gotham HTF Medium</vt:lpstr>
      <vt:lpstr>Proxima Nova</vt:lpstr>
      <vt:lpstr>Söhne</vt:lpstr>
      <vt:lpstr>Wingdings</vt:lpstr>
      <vt:lpstr>Personalizar design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Copyright © 2023 Prof. Airton Y. C. Toyofuku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Paula</dc:creator>
  <cp:lastModifiedBy>Airton</cp:lastModifiedBy>
  <cp:revision>669</cp:revision>
  <dcterms:created xsi:type="dcterms:W3CDTF">2018-08-18T04:32:45Z</dcterms:created>
  <dcterms:modified xsi:type="dcterms:W3CDTF">2023-06-27T19:24:59Z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iteId">
    <vt:lpwstr>12a3af23-a769-4654-847f-958f3d479f4a</vt:lpwstr>
  </property>
  <property fmtid="{D5CDD505-2E9C-101B-9397-08002B2CF9AE}" pid="4" name="MSIP_Label_1ada0a2f-b917-4d51-b0d0-d418a10c8b23_Owner">
    <vt:lpwstr>Rafael.Ronqui@BR.nestle.com</vt:lpwstr>
  </property>
  <property fmtid="{D5CDD505-2E9C-101B-9397-08002B2CF9AE}" pid="5" name="MSIP_Label_1ada0a2f-b917-4d51-b0d0-d418a10c8b23_SetDate">
    <vt:lpwstr>2019-02-19T12:24:28.6978643Z</vt:lpwstr>
  </property>
  <property fmtid="{D5CDD505-2E9C-101B-9397-08002B2CF9AE}" pid="6" name="MSIP_Label_1ada0a2f-b917-4d51-b0d0-d418a10c8b23_Name">
    <vt:lpwstr>General Use</vt:lpwstr>
  </property>
  <property fmtid="{D5CDD505-2E9C-101B-9397-08002B2CF9AE}" pid="7" name="MSIP_Label_1ada0a2f-b917-4d51-b0d0-d418a10c8b23_Application">
    <vt:lpwstr>Microsoft Azure Information Protection</vt:lpwstr>
  </property>
  <property fmtid="{D5CDD505-2E9C-101B-9397-08002B2CF9AE}" pid="8" name="MSIP_Label_1ada0a2f-b917-4d51-b0d0-d418a10c8b23_Extended_MSFT_Method">
    <vt:lpwstr>Automatic</vt:lpwstr>
  </property>
  <property fmtid="{D5CDD505-2E9C-101B-9397-08002B2CF9AE}" pid="9" name="Sensitivity">
    <vt:lpwstr>General Use</vt:lpwstr>
  </property>
</Properties>
</file>